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906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tabLst>
        <a:tab pos="444500" algn="l"/>
        <a:tab pos="889000" algn="l"/>
        <a:tab pos="1346200" algn="l"/>
        <a:tab pos="1790700" algn="l"/>
        <a:tab pos="2235200" algn="l"/>
        <a:tab pos="2692400" algn="l"/>
        <a:tab pos="3136900" algn="l"/>
        <a:tab pos="3581400" algn="l"/>
        <a:tab pos="4038600" algn="l"/>
        <a:tab pos="4483100" algn="l"/>
        <a:tab pos="4940300" algn="l"/>
        <a:tab pos="5384800" algn="l"/>
        <a:tab pos="5829300" algn="l"/>
        <a:tab pos="6286500" algn="l"/>
        <a:tab pos="6731000" algn="l"/>
        <a:tab pos="7175500" algn="l"/>
        <a:tab pos="7632700" algn="l"/>
        <a:tab pos="8077200" algn="l"/>
        <a:tab pos="8534400" algn="l"/>
        <a:tab pos="8978900" algn="l"/>
      </a:tabLst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tabLst>
        <a:tab pos="444500" algn="l"/>
        <a:tab pos="889000" algn="l"/>
        <a:tab pos="1346200" algn="l"/>
        <a:tab pos="1790700" algn="l"/>
        <a:tab pos="2235200" algn="l"/>
        <a:tab pos="2692400" algn="l"/>
        <a:tab pos="3136900" algn="l"/>
        <a:tab pos="3581400" algn="l"/>
        <a:tab pos="4038600" algn="l"/>
        <a:tab pos="4483100" algn="l"/>
        <a:tab pos="4940300" algn="l"/>
        <a:tab pos="5384800" algn="l"/>
        <a:tab pos="5829300" algn="l"/>
        <a:tab pos="6286500" algn="l"/>
        <a:tab pos="6731000" algn="l"/>
        <a:tab pos="7175500" algn="l"/>
        <a:tab pos="7632700" algn="l"/>
        <a:tab pos="8077200" algn="l"/>
        <a:tab pos="8534400" algn="l"/>
        <a:tab pos="8978900" algn="l"/>
      </a:tabLst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tabLst>
        <a:tab pos="444500" algn="l"/>
        <a:tab pos="889000" algn="l"/>
        <a:tab pos="1346200" algn="l"/>
        <a:tab pos="1790700" algn="l"/>
        <a:tab pos="2235200" algn="l"/>
        <a:tab pos="2692400" algn="l"/>
        <a:tab pos="3136900" algn="l"/>
        <a:tab pos="3581400" algn="l"/>
        <a:tab pos="4038600" algn="l"/>
        <a:tab pos="4483100" algn="l"/>
        <a:tab pos="4940300" algn="l"/>
        <a:tab pos="5384800" algn="l"/>
        <a:tab pos="5829300" algn="l"/>
        <a:tab pos="6286500" algn="l"/>
        <a:tab pos="6731000" algn="l"/>
        <a:tab pos="7175500" algn="l"/>
        <a:tab pos="7632700" algn="l"/>
        <a:tab pos="8077200" algn="l"/>
        <a:tab pos="8534400" algn="l"/>
        <a:tab pos="8978900" algn="l"/>
      </a:tabLst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tabLst>
        <a:tab pos="444500" algn="l"/>
        <a:tab pos="889000" algn="l"/>
        <a:tab pos="1346200" algn="l"/>
        <a:tab pos="1790700" algn="l"/>
        <a:tab pos="2235200" algn="l"/>
        <a:tab pos="2692400" algn="l"/>
        <a:tab pos="3136900" algn="l"/>
        <a:tab pos="3581400" algn="l"/>
        <a:tab pos="4038600" algn="l"/>
        <a:tab pos="4483100" algn="l"/>
        <a:tab pos="4940300" algn="l"/>
        <a:tab pos="5384800" algn="l"/>
        <a:tab pos="5829300" algn="l"/>
        <a:tab pos="6286500" algn="l"/>
        <a:tab pos="6731000" algn="l"/>
        <a:tab pos="7175500" algn="l"/>
        <a:tab pos="7632700" algn="l"/>
        <a:tab pos="8077200" algn="l"/>
        <a:tab pos="8534400" algn="l"/>
        <a:tab pos="8978900" algn="l"/>
      </a:tabLst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tabLst>
        <a:tab pos="444500" algn="l"/>
        <a:tab pos="889000" algn="l"/>
        <a:tab pos="1346200" algn="l"/>
        <a:tab pos="1790700" algn="l"/>
        <a:tab pos="2235200" algn="l"/>
        <a:tab pos="2692400" algn="l"/>
        <a:tab pos="3136900" algn="l"/>
        <a:tab pos="3581400" algn="l"/>
        <a:tab pos="4038600" algn="l"/>
        <a:tab pos="4483100" algn="l"/>
        <a:tab pos="4940300" algn="l"/>
        <a:tab pos="5384800" algn="l"/>
        <a:tab pos="5829300" algn="l"/>
        <a:tab pos="6286500" algn="l"/>
        <a:tab pos="6731000" algn="l"/>
        <a:tab pos="7175500" algn="l"/>
        <a:tab pos="7632700" algn="l"/>
        <a:tab pos="8077200" algn="l"/>
        <a:tab pos="8534400" algn="l"/>
        <a:tab pos="8978900" algn="l"/>
      </a:tabLst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tabLst>
        <a:tab pos="444500" algn="l"/>
        <a:tab pos="889000" algn="l"/>
        <a:tab pos="1346200" algn="l"/>
        <a:tab pos="1790700" algn="l"/>
        <a:tab pos="2235200" algn="l"/>
        <a:tab pos="2692400" algn="l"/>
        <a:tab pos="3136900" algn="l"/>
        <a:tab pos="3581400" algn="l"/>
        <a:tab pos="4038600" algn="l"/>
        <a:tab pos="4483100" algn="l"/>
        <a:tab pos="4940300" algn="l"/>
        <a:tab pos="5384800" algn="l"/>
        <a:tab pos="5829300" algn="l"/>
        <a:tab pos="6286500" algn="l"/>
        <a:tab pos="6731000" algn="l"/>
        <a:tab pos="7175500" algn="l"/>
        <a:tab pos="7632700" algn="l"/>
        <a:tab pos="8077200" algn="l"/>
        <a:tab pos="8534400" algn="l"/>
        <a:tab pos="8978900" algn="l"/>
      </a:tabLst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tabLst>
        <a:tab pos="444500" algn="l"/>
        <a:tab pos="889000" algn="l"/>
        <a:tab pos="1346200" algn="l"/>
        <a:tab pos="1790700" algn="l"/>
        <a:tab pos="2235200" algn="l"/>
        <a:tab pos="2692400" algn="l"/>
        <a:tab pos="3136900" algn="l"/>
        <a:tab pos="3581400" algn="l"/>
        <a:tab pos="4038600" algn="l"/>
        <a:tab pos="4483100" algn="l"/>
        <a:tab pos="4940300" algn="l"/>
        <a:tab pos="5384800" algn="l"/>
        <a:tab pos="5829300" algn="l"/>
        <a:tab pos="6286500" algn="l"/>
        <a:tab pos="6731000" algn="l"/>
        <a:tab pos="7175500" algn="l"/>
        <a:tab pos="7632700" algn="l"/>
        <a:tab pos="8077200" algn="l"/>
        <a:tab pos="8534400" algn="l"/>
        <a:tab pos="8978900" algn="l"/>
      </a:tabLst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tabLst>
        <a:tab pos="444500" algn="l"/>
        <a:tab pos="889000" algn="l"/>
        <a:tab pos="1346200" algn="l"/>
        <a:tab pos="1790700" algn="l"/>
        <a:tab pos="2235200" algn="l"/>
        <a:tab pos="2692400" algn="l"/>
        <a:tab pos="3136900" algn="l"/>
        <a:tab pos="3581400" algn="l"/>
        <a:tab pos="4038600" algn="l"/>
        <a:tab pos="4483100" algn="l"/>
        <a:tab pos="4940300" algn="l"/>
        <a:tab pos="5384800" algn="l"/>
        <a:tab pos="5829300" algn="l"/>
        <a:tab pos="6286500" algn="l"/>
        <a:tab pos="6731000" algn="l"/>
        <a:tab pos="7175500" algn="l"/>
        <a:tab pos="7632700" algn="l"/>
        <a:tab pos="8077200" algn="l"/>
        <a:tab pos="8534400" algn="l"/>
        <a:tab pos="8978900" algn="l"/>
      </a:tabLst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tabLst>
        <a:tab pos="444500" algn="l"/>
        <a:tab pos="889000" algn="l"/>
        <a:tab pos="1346200" algn="l"/>
        <a:tab pos="1790700" algn="l"/>
        <a:tab pos="2235200" algn="l"/>
        <a:tab pos="2692400" algn="l"/>
        <a:tab pos="3136900" algn="l"/>
        <a:tab pos="3581400" algn="l"/>
        <a:tab pos="4038600" algn="l"/>
        <a:tab pos="4483100" algn="l"/>
        <a:tab pos="4940300" algn="l"/>
        <a:tab pos="5384800" algn="l"/>
        <a:tab pos="5829300" algn="l"/>
        <a:tab pos="6286500" algn="l"/>
        <a:tab pos="6731000" algn="l"/>
        <a:tab pos="7175500" algn="l"/>
        <a:tab pos="7632700" algn="l"/>
        <a:tab pos="8077200" algn="l"/>
        <a:tab pos="8534400" algn="l"/>
        <a:tab pos="8978900" algn="l"/>
      </a:tabLst>
      <a:defRPr sz="1200">
        <a:latin typeface="+mn-lt"/>
        <a:ea typeface="+mn-ea"/>
        <a:cs typeface="+mn-cs"/>
        <a:sym typeface="Times New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9" name="Shape 7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Nuestro proyecto surge de ideas de años anteriores de elaborar productos para después ser vendidos y con el dinero percibido realizar una actividad todos juntos.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9" name="Shape 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Durante el desarrollo del proyecto, hemos dado a conocer nuestra cooperativa “Al- Torres” a tod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484180" y="769937"/>
            <a:ext cx="79248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 anchor="ctr"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pPr/>
            <a:r>
              <a:t>Texto del título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529130" y="2438400"/>
            <a:ext cx="387985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/>
          <a:lstStyle>
            <a:lvl1pPr>
              <a:tabLst>
                <a:tab pos="33020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  <a:lvl2pPr>
              <a:tabLst>
                <a:tab pos="33020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2pPr>
            <a:lvl3pPr>
              <a:tabLst>
                <a:tab pos="33020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3pPr>
            <a:lvl4pPr>
              <a:tabLst>
                <a:tab pos="33020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4pPr>
            <a:lvl5pPr>
              <a:tabLst>
                <a:tab pos="33020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7099300" y="6361709"/>
            <a:ext cx="360571" cy="352820"/>
          </a:xfrm>
          <a:prstGeom prst="rect">
            <a:avLst/>
          </a:prstGeom>
          <a:ln w="12700">
            <a:miter lim="400000"/>
          </a:ln>
        </p:spPr>
        <p:txBody>
          <a:bodyPr wrap="none" lIns="46798" tIns="46798" rIns="46798" bIns="46798" anchor="ctr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1311" marR="0" indent="-341311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>
          <a:tab pos="330200" algn="l"/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62000" marR="0" indent="-3048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>
          <a:tab pos="330200" algn="l"/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80160" marR="0" indent="-36576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>
          <a:tab pos="330200" algn="l"/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78000" marR="0" indent="-4064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>
          <a:tab pos="330200" algn="l"/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>
          <a:tab pos="330200" algn="l"/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92400" marR="0" indent="-4064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>
          <a:tab pos="330200" algn="l"/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49600" marR="0" indent="-4064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>
          <a:tab pos="330200" algn="l"/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06800" marR="0" indent="-4064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>
          <a:tab pos="330200" algn="l"/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64000" marR="0" indent="-4064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>
          <a:tab pos="330200" algn="l"/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44500" algn="l"/>
          <a:tab pos="889000" algn="l"/>
          <a:tab pos="1346200" algn="l"/>
          <a:tab pos="1790700" algn="l"/>
          <a:tab pos="2235200" algn="l"/>
          <a:tab pos="2692400" algn="l"/>
          <a:tab pos="3136900" algn="l"/>
          <a:tab pos="3581400" algn="l"/>
          <a:tab pos="4038600" algn="l"/>
          <a:tab pos="4483100" algn="l"/>
          <a:tab pos="4940300" algn="l"/>
          <a:tab pos="5384800" algn="l"/>
          <a:tab pos="5829300" algn="l"/>
          <a:tab pos="6286500" algn="l"/>
          <a:tab pos="6731000" algn="l"/>
          <a:tab pos="7175500" algn="l"/>
          <a:tab pos="7632700" algn="l"/>
          <a:tab pos="8077200" algn="l"/>
          <a:tab pos="8534400" algn="l"/>
          <a:tab pos="8978900" algn="l"/>
        </a:tabLst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jpeg"/><Relationship Id="rId4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488949" y="74612"/>
            <a:ext cx="8928101" cy="6224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10" y="0"/>
                </a:moveTo>
                <a:cubicBezTo>
                  <a:pt x="1124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124" y="21600"/>
                  <a:pt x="2510" y="21600"/>
                </a:cubicBezTo>
                <a:lnTo>
                  <a:pt x="19090" y="21600"/>
                </a:lnTo>
                <a:cubicBezTo>
                  <a:pt x="20476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476" y="0"/>
                  <a:pt x="19090" y="0"/>
                </a:cubicBezTo>
                <a:lnTo>
                  <a:pt x="2510" y="0"/>
                </a:lnTo>
                <a:close/>
              </a:path>
            </a:pathLst>
          </a:custGeom>
          <a:solidFill>
            <a:schemeClr val="accent6"/>
          </a:solidFill>
          <a:ln w="9360" cap="sq">
            <a:solidFill>
              <a:schemeClr val="accent6"/>
            </a:solidFill>
            <a:miter/>
          </a:ln>
          <a:effectLst>
            <a:outerShdw sx="100000" sy="100000" kx="0" ky="0" algn="b" rotWithShape="0" blurRad="0" dist="75596" dir="1064680">
              <a:srgbClr val="000000">
                <a:alpha val="34999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600" y="6381750"/>
            <a:ext cx="2547939" cy="45085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488950" y="1438275"/>
            <a:ext cx="8928100" cy="1837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Cuaderno de campo</a:t>
            </a:r>
          </a:p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Programa de Cultura Emprendedora</a:t>
            </a:r>
          </a:p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 la Junta de Extremadura</a:t>
            </a:r>
          </a:p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Curso 2019/2020</a:t>
            </a:r>
          </a:p>
        </p:txBody>
      </p:sp>
      <p:pic>
        <p:nvPicPr>
          <p:cNvPr id="23" name="image2.png"/>
          <p:cNvPicPr>
            <a:picLocks noChangeAspect="1"/>
          </p:cNvPicPr>
          <p:nvPr/>
        </p:nvPicPr>
        <p:blipFill>
          <a:blip r:embed="rId3">
            <a:extLst/>
          </a:blip>
          <a:srcRect l="1605" t="0" r="1549" b="1634"/>
          <a:stretch>
            <a:fillRect/>
          </a:stretch>
        </p:blipFill>
        <p:spPr>
          <a:xfrm>
            <a:off x="4305300" y="-2"/>
            <a:ext cx="1295402" cy="4238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1136649" y="549275"/>
            <a:ext cx="7416801" cy="1079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4" y="0"/>
                </a:moveTo>
                <a:cubicBezTo>
                  <a:pt x="235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235" y="21600"/>
                  <a:pt x="524" y="21600"/>
                </a:cubicBezTo>
                <a:lnTo>
                  <a:pt x="21076" y="21600"/>
                </a:lnTo>
                <a:cubicBezTo>
                  <a:pt x="21365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1365" y="0"/>
                  <a:pt x="21076" y="0"/>
                </a:cubicBezTo>
                <a:lnTo>
                  <a:pt x="524" y="0"/>
                </a:lnTo>
                <a:close/>
              </a:path>
            </a:pathLst>
          </a:custGeom>
          <a:ln w="31680" cap="sq">
            <a:solidFill>
              <a:srgbClr val="FF9900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" name="Shape 75"/>
          <p:cNvSpPr/>
          <p:nvPr/>
        </p:nvSpPr>
        <p:spPr>
          <a:xfrm>
            <a:off x="669925" y="188911"/>
            <a:ext cx="8604251" cy="5986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05" y="0"/>
                </a:moveTo>
                <a:cubicBezTo>
                  <a:pt x="1121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121" y="21600"/>
                  <a:pt x="2505" y="21600"/>
                </a:cubicBezTo>
                <a:lnTo>
                  <a:pt x="19095" y="21600"/>
                </a:lnTo>
                <a:cubicBezTo>
                  <a:pt x="20479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479" y="0"/>
                  <a:pt x="19095" y="0"/>
                </a:cubicBezTo>
                <a:lnTo>
                  <a:pt x="2505" y="0"/>
                </a:lnTo>
                <a:close/>
              </a:path>
            </a:pathLst>
          </a:custGeom>
          <a:ln w="69840" cap="sq">
            <a:solidFill>
              <a:srgbClr val="FF9900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" name="Shape 76"/>
          <p:cNvSpPr/>
          <p:nvPr/>
        </p:nvSpPr>
        <p:spPr>
          <a:xfrm>
            <a:off x="2144711" y="590550"/>
            <a:ext cx="6192839" cy="557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Idea de proyecto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Explicad brevemente la idea del proyecto que habéis decido hacer</a:t>
            </a:r>
          </a:p>
        </p:txBody>
      </p:sp>
      <p:pic>
        <p:nvPicPr>
          <p:cNvPr id="77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6511" y="5510212"/>
            <a:ext cx="1908177" cy="1079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1136649" y="549275"/>
            <a:ext cx="7416801" cy="1079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4" y="0"/>
                </a:moveTo>
                <a:cubicBezTo>
                  <a:pt x="235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235" y="21600"/>
                  <a:pt x="524" y="21600"/>
                </a:cubicBezTo>
                <a:lnTo>
                  <a:pt x="21076" y="21600"/>
                </a:lnTo>
                <a:cubicBezTo>
                  <a:pt x="21365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1365" y="0"/>
                  <a:pt x="21076" y="0"/>
                </a:cubicBezTo>
                <a:lnTo>
                  <a:pt x="524" y="0"/>
                </a:lnTo>
                <a:close/>
              </a:path>
            </a:pathLst>
          </a:custGeom>
          <a:ln w="31680" cap="sq">
            <a:solidFill>
              <a:srgbClr val="FF9900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Shape 82"/>
          <p:cNvSpPr/>
          <p:nvPr/>
        </p:nvSpPr>
        <p:spPr>
          <a:xfrm>
            <a:off x="669925" y="188911"/>
            <a:ext cx="8604251" cy="5976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01" y="0"/>
                </a:moveTo>
                <a:cubicBezTo>
                  <a:pt x="1120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120" y="21600"/>
                  <a:pt x="2501" y="21600"/>
                </a:cubicBezTo>
                <a:lnTo>
                  <a:pt x="19099" y="21600"/>
                </a:lnTo>
                <a:cubicBezTo>
                  <a:pt x="20480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480" y="0"/>
                  <a:pt x="19099" y="0"/>
                </a:cubicBezTo>
                <a:lnTo>
                  <a:pt x="2501" y="0"/>
                </a:lnTo>
                <a:close/>
              </a:path>
            </a:pathLst>
          </a:custGeom>
          <a:ln w="69840" cap="sq">
            <a:solidFill>
              <a:srgbClr val="FF9900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Shape 83"/>
          <p:cNvSpPr/>
          <p:nvPr/>
        </p:nvSpPr>
        <p:spPr>
          <a:xfrm>
            <a:off x="2144711" y="590550"/>
            <a:ext cx="6192839" cy="760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Organización</a:t>
            </a: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Cuéntanos cómo os habéis organizado, quién hace qué, qué habéis necesitado…</a:t>
            </a:r>
          </a:p>
        </p:txBody>
      </p:sp>
      <p:pic>
        <p:nvPicPr>
          <p:cNvPr id="84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6511" y="5510212"/>
            <a:ext cx="1908177" cy="1079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6.png"/>
          <p:cNvPicPr>
            <a:picLocks noChangeAspect="1"/>
          </p:cNvPicPr>
          <p:nvPr/>
        </p:nvPicPr>
        <p:blipFill>
          <a:blip r:embed="rId3">
            <a:extLst/>
          </a:blip>
          <a:srcRect l="9330" t="5424" r="58694" b="71083"/>
          <a:stretch>
            <a:fillRect/>
          </a:stretch>
        </p:blipFill>
        <p:spPr>
          <a:xfrm>
            <a:off x="381000" y="-14288"/>
            <a:ext cx="1692276" cy="1762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1136649" y="549275"/>
            <a:ext cx="7416801" cy="1079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4" y="0"/>
                </a:moveTo>
                <a:cubicBezTo>
                  <a:pt x="235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235" y="21600"/>
                  <a:pt x="524" y="21600"/>
                </a:cubicBezTo>
                <a:lnTo>
                  <a:pt x="21076" y="21600"/>
                </a:lnTo>
                <a:cubicBezTo>
                  <a:pt x="21365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1365" y="0"/>
                  <a:pt x="21076" y="0"/>
                </a:cubicBezTo>
                <a:lnTo>
                  <a:pt x="524" y="0"/>
                </a:lnTo>
                <a:close/>
              </a:path>
            </a:pathLst>
          </a:custGeom>
          <a:ln w="31680" cap="sq">
            <a:solidFill>
              <a:srgbClr val="FF9900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Shape 88"/>
          <p:cNvSpPr/>
          <p:nvPr/>
        </p:nvSpPr>
        <p:spPr>
          <a:xfrm>
            <a:off x="669925" y="188911"/>
            <a:ext cx="8604251" cy="5976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01" y="0"/>
                </a:moveTo>
                <a:cubicBezTo>
                  <a:pt x="1120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120" y="21600"/>
                  <a:pt x="2501" y="21600"/>
                </a:cubicBezTo>
                <a:lnTo>
                  <a:pt x="19099" y="21600"/>
                </a:lnTo>
                <a:cubicBezTo>
                  <a:pt x="20480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480" y="0"/>
                  <a:pt x="19099" y="0"/>
                </a:cubicBezTo>
                <a:lnTo>
                  <a:pt x="2501" y="0"/>
                </a:lnTo>
                <a:close/>
              </a:path>
            </a:pathLst>
          </a:custGeom>
          <a:ln w="69840" cap="sq">
            <a:solidFill>
              <a:srgbClr val="FF9900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" name="Shape 89"/>
          <p:cNvSpPr/>
          <p:nvPr/>
        </p:nvSpPr>
        <p:spPr>
          <a:xfrm>
            <a:off x="2144711" y="590550"/>
            <a:ext cx="6192839" cy="964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Planifica vuestras acciones</a:t>
            </a: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Cuéntanos las actividades que habéis programado, los calendarios, horarios… las posibilidades son (casi) infinitas</a:t>
            </a:r>
          </a:p>
        </p:txBody>
      </p:sp>
      <p:pic>
        <p:nvPicPr>
          <p:cNvPr id="90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6511" y="5510212"/>
            <a:ext cx="1908177" cy="1079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7.png"/>
          <p:cNvPicPr>
            <a:picLocks noChangeAspect="1"/>
          </p:cNvPicPr>
          <p:nvPr/>
        </p:nvPicPr>
        <p:blipFill>
          <a:blip r:embed="rId3">
            <a:extLst/>
          </a:blip>
          <a:srcRect l="5656" t="7914" r="61035" b="71423"/>
          <a:stretch>
            <a:fillRect/>
          </a:stretch>
        </p:blipFill>
        <p:spPr>
          <a:xfrm>
            <a:off x="200025" y="-26988"/>
            <a:ext cx="1790701" cy="157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669925" y="188911"/>
            <a:ext cx="8604251" cy="5976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01" y="0"/>
                </a:moveTo>
                <a:cubicBezTo>
                  <a:pt x="1120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120" y="21600"/>
                  <a:pt x="2501" y="21600"/>
                </a:cubicBezTo>
                <a:lnTo>
                  <a:pt x="19099" y="21600"/>
                </a:lnTo>
                <a:cubicBezTo>
                  <a:pt x="20480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480" y="0"/>
                  <a:pt x="19099" y="0"/>
                </a:cubicBezTo>
                <a:lnTo>
                  <a:pt x="2501" y="0"/>
                </a:lnTo>
                <a:close/>
              </a:path>
            </a:pathLst>
          </a:custGeom>
          <a:ln w="69840" cap="sq">
            <a:solidFill>
              <a:srgbClr val="FF9900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Shape 94"/>
          <p:cNvSpPr/>
          <p:nvPr/>
        </p:nvSpPr>
        <p:spPr>
          <a:xfrm>
            <a:off x="1136649" y="549275"/>
            <a:ext cx="7416801" cy="1079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4" y="0"/>
                </a:moveTo>
                <a:cubicBezTo>
                  <a:pt x="235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235" y="21600"/>
                  <a:pt x="524" y="21600"/>
                </a:cubicBezTo>
                <a:lnTo>
                  <a:pt x="21076" y="21600"/>
                </a:lnTo>
                <a:cubicBezTo>
                  <a:pt x="21365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1365" y="0"/>
                  <a:pt x="21076" y="0"/>
                </a:cubicBezTo>
                <a:lnTo>
                  <a:pt x="524" y="0"/>
                </a:lnTo>
                <a:close/>
              </a:path>
            </a:pathLst>
          </a:custGeom>
          <a:ln w="31680" cap="sq">
            <a:solidFill>
              <a:srgbClr val="FF9900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5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6511" y="5510212"/>
            <a:ext cx="1908177" cy="1079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8.png"/>
          <p:cNvPicPr>
            <a:picLocks noChangeAspect="1"/>
          </p:cNvPicPr>
          <p:nvPr/>
        </p:nvPicPr>
        <p:blipFill>
          <a:blip r:embed="rId4">
            <a:extLst/>
          </a:blip>
          <a:srcRect l="2665" t="6680" r="59207" b="69866"/>
          <a:stretch>
            <a:fillRect/>
          </a:stretch>
        </p:blipFill>
        <p:spPr>
          <a:xfrm>
            <a:off x="288923" y="-342901"/>
            <a:ext cx="1931991" cy="168910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2144711" y="590550"/>
            <a:ext cx="6192839" cy="1167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Comunica</a:t>
            </a: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Durante el desarrollo del proyecto a quién habéis comunicado vuestro proyecto: familia, ayuntamiento, colegio, amigos y amigas…. Y a través de qué medios: RRSS, cuñas de radio, comunicación verbal…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669925" y="188911"/>
            <a:ext cx="8604251" cy="5976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01" y="0"/>
                </a:moveTo>
                <a:cubicBezTo>
                  <a:pt x="1120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120" y="21600"/>
                  <a:pt x="2501" y="21600"/>
                </a:cubicBezTo>
                <a:lnTo>
                  <a:pt x="19099" y="21600"/>
                </a:lnTo>
                <a:cubicBezTo>
                  <a:pt x="20480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480" y="0"/>
                  <a:pt x="19099" y="0"/>
                </a:cubicBezTo>
                <a:lnTo>
                  <a:pt x="2501" y="0"/>
                </a:lnTo>
                <a:close/>
              </a:path>
            </a:pathLst>
          </a:custGeom>
          <a:ln w="69840" cap="sq">
            <a:solidFill>
              <a:srgbClr val="FF9900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Shape 102"/>
          <p:cNvSpPr/>
          <p:nvPr/>
        </p:nvSpPr>
        <p:spPr>
          <a:xfrm>
            <a:off x="1136649" y="549275"/>
            <a:ext cx="7416801" cy="1079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4" y="0"/>
                </a:moveTo>
                <a:cubicBezTo>
                  <a:pt x="235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235" y="21600"/>
                  <a:pt x="524" y="21600"/>
                </a:cubicBezTo>
                <a:lnTo>
                  <a:pt x="21076" y="21600"/>
                </a:lnTo>
                <a:cubicBezTo>
                  <a:pt x="21365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1365" y="0"/>
                  <a:pt x="21076" y="0"/>
                </a:cubicBezTo>
                <a:lnTo>
                  <a:pt x="524" y="0"/>
                </a:lnTo>
                <a:close/>
              </a:path>
            </a:pathLst>
          </a:custGeom>
          <a:ln w="31680" cap="sq">
            <a:solidFill>
              <a:srgbClr val="FF9900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3" name="Shape 103"/>
          <p:cNvSpPr/>
          <p:nvPr/>
        </p:nvSpPr>
        <p:spPr>
          <a:xfrm>
            <a:off x="2144711" y="590550"/>
            <a:ext cx="6192839" cy="1167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Diagnóstico</a:t>
            </a: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Reflexionar sobre el paso por el programa: el procesos de trabajo, idea de proyecto, metodología llevada a cabo, recursos y herramientas utilizadas, interés por parte del alumnado y de los docentes…</a:t>
            </a:r>
          </a:p>
        </p:txBody>
      </p:sp>
      <p:pic>
        <p:nvPicPr>
          <p:cNvPr id="104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6511" y="5510212"/>
            <a:ext cx="1908177" cy="1079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9.png"/>
          <p:cNvPicPr>
            <a:picLocks noChangeAspect="1"/>
          </p:cNvPicPr>
          <p:nvPr/>
        </p:nvPicPr>
        <p:blipFill>
          <a:blip r:embed="rId3">
            <a:extLst/>
          </a:blip>
          <a:srcRect l="11771" t="2673" r="56253" b="70050"/>
          <a:stretch>
            <a:fillRect/>
          </a:stretch>
        </p:blipFill>
        <p:spPr>
          <a:xfrm>
            <a:off x="344486" y="-26988"/>
            <a:ext cx="1368427" cy="20875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669925" y="188911"/>
            <a:ext cx="8604251" cy="5932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2" y="0"/>
                </a:moveTo>
                <a:cubicBezTo>
                  <a:pt x="1111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111" y="21600"/>
                  <a:pt x="2482" y="21600"/>
                </a:cubicBezTo>
                <a:lnTo>
                  <a:pt x="19118" y="21600"/>
                </a:lnTo>
                <a:cubicBezTo>
                  <a:pt x="20489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489" y="0"/>
                  <a:pt x="19118" y="0"/>
                </a:cubicBezTo>
                <a:lnTo>
                  <a:pt x="2482" y="0"/>
                </a:lnTo>
                <a:close/>
              </a:path>
            </a:pathLst>
          </a:custGeom>
          <a:ln w="69840" cap="sq">
            <a:solidFill>
              <a:srgbClr val="FF9900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8" name="Shape 108"/>
          <p:cNvSpPr/>
          <p:nvPr/>
        </p:nvSpPr>
        <p:spPr>
          <a:xfrm>
            <a:off x="1136649" y="549275"/>
            <a:ext cx="7416801" cy="1439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99" y="0"/>
                </a:moveTo>
                <a:cubicBezTo>
                  <a:pt x="313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313" y="21600"/>
                  <a:pt x="699" y="21600"/>
                </a:cubicBezTo>
                <a:lnTo>
                  <a:pt x="20901" y="21600"/>
                </a:lnTo>
                <a:cubicBezTo>
                  <a:pt x="21287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1287" y="0"/>
                  <a:pt x="20901" y="0"/>
                </a:cubicBezTo>
                <a:lnTo>
                  <a:pt x="699" y="0"/>
                </a:lnTo>
                <a:close/>
              </a:path>
            </a:pathLst>
          </a:custGeom>
          <a:solidFill>
            <a:srgbClr val="FF9900"/>
          </a:solidFill>
          <a:ln w="31680" cap="sq">
            <a:solidFill>
              <a:srgbClr val="FF9900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9" name="Shape 109"/>
          <p:cNvSpPr/>
          <p:nvPr/>
        </p:nvSpPr>
        <p:spPr>
          <a:xfrm>
            <a:off x="2003856" y="750348"/>
            <a:ext cx="6551614" cy="919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Adaptación a la situación actual de pandemia</a:t>
            </a:r>
          </a:p>
        </p:txBody>
      </p:sp>
      <p:pic>
        <p:nvPicPr>
          <p:cNvPr id="110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6511" y="5510212"/>
            <a:ext cx="1908177" cy="1079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10.png"/>
          <p:cNvPicPr>
            <a:picLocks noChangeAspect="1"/>
          </p:cNvPicPr>
          <p:nvPr/>
        </p:nvPicPr>
        <p:blipFill>
          <a:blip r:embed="rId3">
            <a:extLst/>
          </a:blip>
          <a:srcRect l="4661" t="38723" r="58027" b="37780"/>
          <a:stretch>
            <a:fillRect/>
          </a:stretch>
        </p:blipFill>
        <p:spPr>
          <a:xfrm>
            <a:off x="349249" y="73025"/>
            <a:ext cx="1651001" cy="1474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669925" y="188911"/>
            <a:ext cx="8604251" cy="5932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82" y="0"/>
                </a:moveTo>
                <a:cubicBezTo>
                  <a:pt x="1111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111" y="21600"/>
                  <a:pt x="2482" y="21600"/>
                </a:cubicBezTo>
                <a:lnTo>
                  <a:pt x="19118" y="21600"/>
                </a:lnTo>
                <a:cubicBezTo>
                  <a:pt x="20489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489" y="0"/>
                  <a:pt x="19118" y="0"/>
                </a:cubicBezTo>
                <a:lnTo>
                  <a:pt x="2482" y="0"/>
                </a:lnTo>
                <a:close/>
              </a:path>
            </a:pathLst>
          </a:custGeom>
          <a:ln w="69840" cap="sq">
            <a:solidFill>
              <a:srgbClr val="FF9900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4" name="Shape 114"/>
          <p:cNvSpPr/>
          <p:nvPr/>
        </p:nvSpPr>
        <p:spPr>
          <a:xfrm>
            <a:off x="1136649" y="549275"/>
            <a:ext cx="7416801" cy="1439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99" y="0"/>
                </a:moveTo>
                <a:cubicBezTo>
                  <a:pt x="313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313" y="21600"/>
                  <a:pt x="699" y="21600"/>
                </a:cubicBezTo>
                <a:lnTo>
                  <a:pt x="20901" y="21600"/>
                </a:lnTo>
                <a:cubicBezTo>
                  <a:pt x="21287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1287" y="0"/>
                  <a:pt x="20901" y="0"/>
                </a:cubicBezTo>
                <a:lnTo>
                  <a:pt x="699" y="0"/>
                </a:lnTo>
                <a:close/>
              </a:path>
            </a:pathLst>
          </a:custGeom>
          <a:solidFill>
            <a:srgbClr val="FF9900"/>
          </a:solidFill>
          <a:ln w="31680" cap="sq">
            <a:solidFill>
              <a:srgbClr val="FF9900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5" name="Shape 115"/>
          <p:cNvSpPr/>
          <p:nvPr/>
        </p:nvSpPr>
        <p:spPr>
          <a:xfrm>
            <a:off x="1857375" y="590550"/>
            <a:ext cx="6551613" cy="179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¿Os ha gustado participar en Junioremprende?</a:t>
            </a:r>
          </a:p>
        </p:txBody>
      </p:sp>
      <p:pic>
        <p:nvPicPr>
          <p:cNvPr id="116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6511" y="5510212"/>
            <a:ext cx="1908177" cy="1079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10.png"/>
          <p:cNvPicPr>
            <a:picLocks noChangeAspect="1"/>
          </p:cNvPicPr>
          <p:nvPr/>
        </p:nvPicPr>
        <p:blipFill>
          <a:blip r:embed="rId3">
            <a:extLst/>
          </a:blip>
          <a:srcRect l="4661" t="38723" r="58027" b="37780"/>
          <a:stretch>
            <a:fillRect/>
          </a:stretch>
        </p:blipFill>
        <p:spPr>
          <a:xfrm>
            <a:off x="349249" y="73025"/>
            <a:ext cx="1651001" cy="1474788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/>
        </p:nvSpPr>
        <p:spPr>
          <a:xfrm>
            <a:off x="669925" y="6165850"/>
            <a:ext cx="7091363" cy="622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Cuéntanos si te ha gustado participar en Junioremprende. Coge tu emoticono y hazte una foto con tus compañeros y compañeras de viaje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685800"/>
            <a:ext cx="6248400" cy="3824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5905500"/>
            <a:ext cx="91440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57600" y="5029200"/>
            <a:ext cx="2552700" cy="450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1.jpeg"/>
          <p:cNvPicPr>
            <a:picLocks noChangeAspect="1"/>
          </p:cNvPicPr>
          <p:nvPr/>
        </p:nvPicPr>
        <p:blipFill>
          <a:blip r:embed="rId2">
            <a:extLst/>
          </a:blip>
          <a:srcRect l="50022" t="4745" r="5995" b="69871"/>
          <a:stretch>
            <a:fillRect/>
          </a:stretch>
        </p:blipFill>
        <p:spPr>
          <a:xfrm>
            <a:off x="3297237" y="4224336"/>
            <a:ext cx="3341689" cy="2733677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704850" y="476250"/>
            <a:ext cx="8496300" cy="783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/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Bienvenido, Bienvenida</a:t>
            </a: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la experiencia Junioremprende en tu aula</a:t>
            </a:r>
          </a:p>
        </p:txBody>
      </p:sp>
      <p:sp>
        <p:nvSpPr>
          <p:cNvPr id="27" name="Shape 27"/>
          <p:cNvSpPr/>
          <p:nvPr/>
        </p:nvSpPr>
        <p:spPr>
          <a:xfrm>
            <a:off x="704850" y="1628775"/>
            <a:ext cx="8496301" cy="2303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76" y="0"/>
                </a:moveTo>
                <a:cubicBezTo>
                  <a:pt x="437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437" y="21600"/>
                  <a:pt x="976" y="21600"/>
                </a:cubicBezTo>
                <a:lnTo>
                  <a:pt x="20624" y="21600"/>
                </a:lnTo>
                <a:cubicBezTo>
                  <a:pt x="21163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1163" y="0"/>
                  <a:pt x="20624" y="0"/>
                </a:cubicBezTo>
                <a:lnTo>
                  <a:pt x="976" y="0"/>
                </a:lnTo>
                <a:close/>
              </a:path>
            </a:pathLst>
          </a:custGeom>
          <a:solidFill>
            <a:schemeClr val="accent6"/>
          </a:solidFill>
          <a:ln w="9360" cap="sq">
            <a:solidFill>
              <a:schemeClr val="accent6"/>
            </a:solidFill>
            <a:miter/>
          </a:ln>
          <a:effectLst>
            <a:outerShdw sx="100000" sy="100000" kx="0" ky="0" algn="b" rotWithShape="0" blurRad="0" dist="75596" dir="1064680">
              <a:srgbClr val="000000">
                <a:alpha val="34999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" name="Shape 28"/>
          <p:cNvSpPr/>
          <p:nvPr/>
        </p:nvSpPr>
        <p:spPr>
          <a:xfrm>
            <a:off x="776286" y="1916111"/>
            <a:ext cx="8424865" cy="168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/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 maestro y maestra participante,</a:t>
            </a: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Recuerda que tu haces posible el proyecto. Sé optimista y disfruta de todo lo que hagáis. Participa como uno o una más, formando parte del grupo. Lo ideal es que mantengas una actitud flexible y abierta, pensando que cualquier cosa es posible y el error será un compañero de camino.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3.png"/>
          <p:cNvPicPr>
            <a:picLocks noChangeAspect="1"/>
          </p:cNvPicPr>
          <p:nvPr/>
        </p:nvPicPr>
        <p:blipFill>
          <a:blip r:embed="rId2">
            <a:extLst/>
          </a:blip>
          <a:srcRect l="47427" t="35867" r="4667" b="33984"/>
          <a:stretch>
            <a:fillRect/>
          </a:stretch>
        </p:blipFill>
        <p:spPr>
          <a:xfrm>
            <a:off x="331786" y="1955800"/>
            <a:ext cx="6084889" cy="54102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/>
        </p:nvSpPr>
        <p:spPr>
          <a:xfrm>
            <a:off x="4160837" y="5613400"/>
            <a:ext cx="5329238" cy="1118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/>
          <a:p>
            <a:pPr algn="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atrévete a soñar</a:t>
            </a:r>
          </a:p>
          <a:p>
            <a:pPr algn="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4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¿le damos la vuelta?</a:t>
            </a:r>
          </a:p>
        </p:txBody>
      </p:sp>
      <p:pic>
        <p:nvPicPr>
          <p:cNvPr id="32" name="image2.jpeg"/>
          <p:cNvPicPr>
            <a:picLocks noChangeAspect="1"/>
          </p:cNvPicPr>
          <p:nvPr/>
        </p:nvPicPr>
        <p:blipFill>
          <a:blip r:embed="rId3">
            <a:extLst/>
          </a:blip>
          <a:srcRect l="59353" t="39666" r="15333" b="41552"/>
          <a:stretch>
            <a:fillRect/>
          </a:stretch>
        </p:blipFill>
        <p:spPr>
          <a:xfrm>
            <a:off x="7473949" y="-531813"/>
            <a:ext cx="1366839" cy="1439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2.jpeg"/>
          <p:cNvPicPr>
            <a:picLocks noChangeAspect="1"/>
          </p:cNvPicPr>
          <p:nvPr/>
        </p:nvPicPr>
        <p:blipFill>
          <a:blip r:embed="rId3">
            <a:extLst/>
          </a:blip>
          <a:srcRect l="58694" t="7551" r="14660" b="73672"/>
          <a:stretch>
            <a:fillRect/>
          </a:stretch>
        </p:blipFill>
        <p:spPr>
          <a:xfrm>
            <a:off x="8482011" y="1198562"/>
            <a:ext cx="1439864" cy="1439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2.jpeg"/>
          <p:cNvPicPr>
            <a:picLocks noChangeAspect="1"/>
          </p:cNvPicPr>
          <p:nvPr/>
        </p:nvPicPr>
        <p:blipFill>
          <a:blip r:embed="rId3">
            <a:extLst/>
          </a:blip>
          <a:srcRect l="11178" t="7179" r="62188" b="73092"/>
          <a:stretch>
            <a:fillRect/>
          </a:stretch>
        </p:blipFill>
        <p:spPr>
          <a:xfrm>
            <a:off x="4232275" y="-295275"/>
            <a:ext cx="1441452" cy="1512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4.png"/>
          <p:cNvPicPr>
            <a:picLocks noChangeAspect="1"/>
          </p:cNvPicPr>
          <p:nvPr/>
        </p:nvPicPr>
        <p:blipFill>
          <a:blip r:embed="rId4">
            <a:extLst/>
          </a:blip>
          <a:srcRect l="11187" t="39576" r="60895" b="39790"/>
          <a:stretch>
            <a:fillRect/>
          </a:stretch>
        </p:blipFill>
        <p:spPr>
          <a:xfrm>
            <a:off x="6792911" y="1263650"/>
            <a:ext cx="1512890" cy="15843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3.jpeg"/>
          <p:cNvPicPr>
            <a:picLocks noChangeAspect="1"/>
          </p:cNvPicPr>
          <p:nvPr/>
        </p:nvPicPr>
        <p:blipFill>
          <a:blip r:embed="rId2">
            <a:extLst/>
          </a:blip>
          <a:srcRect l="51356" t="0" r="8662" b="67984"/>
          <a:stretch>
            <a:fillRect/>
          </a:stretch>
        </p:blipFill>
        <p:spPr>
          <a:xfrm>
            <a:off x="4665662" y="958849"/>
            <a:ext cx="4970464" cy="5638802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/>
          <p:nvPr/>
        </p:nvSpPr>
        <p:spPr>
          <a:xfrm>
            <a:off x="344487" y="271394"/>
            <a:ext cx="4608513" cy="708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4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imagina</a:t>
            </a:r>
            <a:r>
              <a:rPr b="0"/>
              <a:t> tu clase</a:t>
            </a:r>
          </a:p>
        </p:txBody>
      </p:sp>
      <p:sp>
        <p:nvSpPr>
          <p:cNvPr id="39" name="Shape 39"/>
          <p:cNvSpPr/>
          <p:nvPr/>
        </p:nvSpPr>
        <p:spPr>
          <a:xfrm>
            <a:off x="452436" y="1268411"/>
            <a:ext cx="5292728" cy="2561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/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¿habéis </a:t>
            </a:r>
            <a:r>
              <a:rPr sz="3200"/>
              <a:t>pensado</a:t>
            </a:r>
            <a:r>
              <a:t> en construir un </a:t>
            </a:r>
            <a:r>
              <a:rPr b="1"/>
              <a:t>mural vivo</a:t>
            </a:r>
            <a:r>
              <a:t>? ¿qué harías en clase con un </a:t>
            </a:r>
            <a:r>
              <a:rPr b="1"/>
              <a:t>saco de dudas</a:t>
            </a:r>
            <a:r>
              <a:t>? ¿te imaginas una </a:t>
            </a:r>
            <a:r>
              <a:rPr b="1"/>
              <a:t>tv feliz</a:t>
            </a:r>
            <a:r>
              <a:t>? ¿y un </a:t>
            </a:r>
            <a:r>
              <a:rPr b="1" sz="2400"/>
              <a:t>congelador de ideas</a:t>
            </a:r>
            <a:r>
              <a:t>?</a:t>
            </a: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Tenéis un </a:t>
            </a:r>
            <a:r>
              <a:rPr b="1" sz="2000"/>
              <a:t>Kit</a:t>
            </a:r>
            <a:r>
              <a:t> con recursos para poder diseñar vuestro </a:t>
            </a:r>
            <a:r>
              <a:rPr b="1" sz="2000"/>
              <a:t>espacio Junioremprende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631825" y="364226"/>
            <a:ext cx="3673475" cy="64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4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…despegamos</a:t>
            </a:r>
          </a:p>
        </p:txBody>
      </p:sp>
      <p:sp>
        <p:nvSpPr>
          <p:cNvPr id="42" name="Shape 42"/>
          <p:cNvSpPr/>
          <p:nvPr/>
        </p:nvSpPr>
        <p:spPr>
          <a:xfrm>
            <a:off x="704849" y="2060575"/>
            <a:ext cx="4535489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43" y="0"/>
                </a:moveTo>
                <a:cubicBezTo>
                  <a:pt x="153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53" y="21600"/>
                  <a:pt x="343" y="21600"/>
                </a:cubicBezTo>
                <a:lnTo>
                  <a:pt x="21257" y="21600"/>
                </a:lnTo>
                <a:cubicBezTo>
                  <a:pt x="21447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1447" y="0"/>
                  <a:pt x="21257" y="0"/>
                </a:cubicBezTo>
                <a:lnTo>
                  <a:pt x="343" y="0"/>
                </a:lnTo>
                <a:close/>
              </a:path>
            </a:pathLst>
          </a:custGeom>
          <a:solidFill>
            <a:schemeClr val="accent6"/>
          </a:solidFill>
          <a:ln w="9360" cap="sq">
            <a:solidFill>
              <a:schemeClr val="accent6"/>
            </a:solidFill>
            <a:miter/>
          </a:ln>
          <a:effectLst>
            <a:outerShdw sx="100000" sy="100000" kx="0" ky="0" algn="b" rotWithShape="0" blurRad="0" dist="75596" dir="1064680">
              <a:srgbClr val="000000">
                <a:alpha val="34999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3" name="Shape 43"/>
          <p:cNvSpPr/>
          <p:nvPr/>
        </p:nvSpPr>
        <p:spPr>
          <a:xfrm>
            <a:off x="704850" y="2020886"/>
            <a:ext cx="4392613" cy="37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somos…………………………………</a:t>
            </a:r>
          </a:p>
        </p:txBody>
      </p:sp>
      <p:sp>
        <p:nvSpPr>
          <p:cNvPr id="44" name="Shape 44"/>
          <p:cNvSpPr/>
          <p:nvPr/>
        </p:nvSpPr>
        <p:spPr>
          <a:xfrm>
            <a:off x="704849" y="2636836"/>
            <a:ext cx="4535489" cy="431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43" y="0"/>
                </a:moveTo>
                <a:cubicBezTo>
                  <a:pt x="153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53" y="21600"/>
                  <a:pt x="343" y="21600"/>
                </a:cubicBezTo>
                <a:lnTo>
                  <a:pt x="21257" y="21600"/>
                </a:lnTo>
                <a:cubicBezTo>
                  <a:pt x="21447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1447" y="0"/>
                  <a:pt x="21257" y="0"/>
                </a:cubicBezTo>
                <a:lnTo>
                  <a:pt x="343" y="0"/>
                </a:lnTo>
                <a:close/>
              </a:path>
            </a:pathLst>
          </a:custGeom>
          <a:solidFill>
            <a:schemeClr val="accent6"/>
          </a:solidFill>
          <a:ln w="9360" cap="sq">
            <a:solidFill>
              <a:schemeClr val="accent6"/>
            </a:solidFill>
            <a:miter/>
          </a:ln>
          <a:effectLst>
            <a:outerShdw sx="100000" sy="100000" kx="0" ky="0" algn="b" rotWithShape="0" blurRad="0" dist="75596" dir="1064680">
              <a:srgbClr val="000000">
                <a:alpha val="34999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" name="Shape 45"/>
          <p:cNvSpPr/>
          <p:nvPr/>
        </p:nvSpPr>
        <p:spPr>
          <a:xfrm>
            <a:off x="704849" y="3213100"/>
            <a:ext cx="4535489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43" y="0"/>
                </a:moveTo>
                <a:cubicBezTo>
                  <a:pt x="154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54" y="21600"/>
                  <a:pt x="343" y="21600"/>
                </a:cubicBezTo>
                <a:lnTo>
                  <a:pt x="21257" y="21600"/>
                </a:lnTo>
                <a:cubicBezTo>
                  <a:pt x="21446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1446" y="0"/>
                  <a:pt x="21257" y="0"/>
                </a:cubicBezTo>
                <a:lnTo>
                  <a:pt x="343" y="0"/>
                </a:lnTo>
                <a:close/>
              </a:path>
            </a:pathLst>
          </a:custGeom>
          <a:solidFill>
            <a:schemeClr val="accent6"/>
          </a:solidFill>
          <a:ln w="9360" cap="sq">
            <a:solidFill>
              <a:schemeClr val="accent6"/>
            </a:solidFill>
            <a:miter/>
          </a:ln>
          <a:effectLst>
            <a:outerShdw sx="100000" sy="100000" kx="0" ky="0" algn="b" rotWithShape="0" blurRad="0" dist="75596" dir="1064680">
              <a:srgbClr val="000000">
                <a:alpha val="34999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Shape 46"/>
          <p:cNvSpPr/>
          <p:nvPr/>
        </p:nvSpPr>
        <p:spPr>
          <a:xfrm>
            <a:off x="704850" y="2668586"/>
            <a:ext cx="4392613" cy="37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del cole……………………………….</a:t>
            </a:r>
          </a:p>
        </p:txBody>
      </p:sp>
      <p:sp>
        <p:nvSpPr>
          <p:cNvPr id="47" name="Shape 47"/>
          <p:cNvSpPr/>
          <p:nvPr/>
        </p:nvSpPr>
        <p:spPr>
          <a:xfrm>
            <a:off x="704850" y="3244850"/>
            <a:ext cx="4392613" cy="377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esta es nuestra clase………………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961062" y="1763711"/>
            <a:ext cx="2305052" cy="360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¿qué necesitamos ?</a:t>
            </a:r>
          </a:p>
        </p:txBody>
      </p:sp>
      <p:sp>
        <p:nvSpPr>
          <p:cNvPr id="50" name="Shape 50"/>
          <p:cNvSpPr/>
          <p:nvPr/>
        </p:nvSpPr>
        <p:spPr>
          <a:xfrm>
            <a:off x="488949" y="115887"/>
            <a:ext cx="8928101" cy="6626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72" y="0"/>
                </a:moveTo>
                <a:cubicBezTo>
                  <a:pt x="1196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196" y="21600"/>
                  <a:pt x="2672" y="21600"/>
                </a:cubicBezTo>
                <a:lnTo>
                  <a:pt x="18928" y="21600"/>
                </a:lnTo>
                <a:cubicBezTo>
                  <a:pt x="20404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404" y="0"/>
                  <a:pt x="18928" y="0"/>
                </a:cubicBezTo>
                <a:lnTo>
                  <a:pt x="2672" y="0"/>
                </a:lnTo>
                <a:close/>
              </a:path>
            </a:pathLst>
          </a:custGeom>
          <a:solidFill>
            <a:schemeClr val="accent6"/>
          </a:solidFill>
          <a:ln w="25560" cap="sq">
            <a:solidFill>
              <a:schemeClr val="accent6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" name="Shape 51"/>
          <p:cNvSpPr/>
          <p:nvPr/>
        </p:nvSpPr>
        <p:spPr>
          <a:xfrm>
            <a:off x="631825" y="260349"/>
            <a:ext cx="8642350" cy="6265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mezclarnos</a:t>
            </a:r>
            <a:r>
              <a:rPr b="0"/>
              <a:t> </a:t>
            </a:r>
            <a:r>
              <a:rPr b="0" sz="3200"/>
              <a:t>con nuestro </a:t>
            </a:r>
            <a:r>
              <a:rPr b="0"/>
              <a:t>entorno, </a:t>
            </a:r>
            <a:r>
              <a:rPr sz="4800"/>
              <a:t>involucrar </a:t>
            </a:r>
            <a:r>
              <a:rPr sz="3200"/>
              <a:t>a la comunidad educativa</a:t>
            </a:r>
            <a:r>
              <a:rPr b="0" sz="2800"/>
              <a:t>, interrogar, </a:t>
            </a:r>
            <a:r>
              <a:rPr sz="4400"/>
              <a:t>investigar</a:t>
            </a:r>
            <a:r>
              <a:rPr b="0" sz="4400"/>
              <a:t> y descubrir. </a:t>
            </a:r>
            <a:r>
              <a:t>Organízate</a:t>
            </a:r>
          </a:p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Documentar el proceso, </a:t>
            </a:r>
            <a:r>
              <a:rPr b="1" sz="4800"/>
              <a:t>mapa del proyecto, </a:t>
            </a:r>
            <a:r>
              <a:rPr sz="3200"/>
              <a:t>plan de trabajo, </a:t>
            </a:r>
            <a:r>
              <a:rPr b="1" sz="3200"/>
              <a:t>buscar, investigar, </a:t>
            </a:r>
            <a:r>
              <a:rPr sz="4400"/>
              <a:t>tiempos, </a:t>
            </a:r>
            <a:r>
              <a:rPr b="1" sz="3200"/>
              <a:t>calendarios, </a:t>
            </a:r>
            <a:r>
              <a:rPr sz="3200"/>
              <a:t>diseño</a:t>
            </a:r>
            <a:endParaRPr sz="3200"/>
          </a:p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5961062" y="1763711"/>
            <a:ext cx="2305052" cy="360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¿qué necesitamos ?</a:t>
            </a:r>
          </a:p>
        </p:txBody>
      </p:sp>
      <p:sp>
        <p:nvSpPr>
          <p:cNvPr id="54" name="Shape 54"/>
          <p:cNvSpPr/>
          <p:nvPr/>
        </p:nvSpPr>
        <p:spPr>
          <a:xfrm>
            <a:off x="488949" y="115887"/>
            <a:ext cx="8928101" cy="6626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72" y="0"/>
                </a:moveTo>
                <a:cubicBezTo>
                  <a:pt x="1196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196" y="21600"/>
                  <a:pt x="2672" y="21600"/>
                </a:cubicBezTo>
                <a:lnTo>
                  <a:pt x="18928" y="21600"/>
                </a:lnTo>
                <a:cubicBezTo>
                  <a:pt x="20404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404" y="0"/>
                  <a:pt x="18928" y="0"/>
                </a:cubicBezTo>
                <a:lnTo>
                  <a:pt x="2672" y="0"/>
                </a:lnTo>
                <a:close/>
              </a:path>
            </a:pathLst>
          </a:custGeom>
          <a:solidFill>
            <a:schemeClr val="accent6"/>
          </a:solidFill>
          <a:ln w="25560" cap="sq">
            <a:solidFill>
              <a:schemeClr val="accent6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Shape 55"/>
          <p:cNvSpPr/>
          <p:nvPr/>
        </p:nvSpPr>
        <p:spPr>
          <a:xfrm>
            <a:off x="695325" y="404811"/>
            <a:ext cx="8578850" cy="5867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 un buen momento para hacer una </a:t>
            </a:r>
            <a:r>
              <a:rPr b="1" sz="4000"/>
              <a:t>reflexión sobre lo trabajado y aprendido </a:t>
            </a:r>
            <a:r>
              <a:rPr sz="3200"/>
              <a:t>hasta este momento</a:t>
            </a:r>
            <a:endParaRPr sz="3200"/>
          </a:p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Ver</a:t>
            </a:r>
            <a:r>
              <a:rPr sz="3200"/>
              <a:t> </a:t>
            </a:r>
            <a:r>
              <a:rPr b="1" sz="3200"/>
              <a:t>cómo se encuentra el grupo</a:t>
            </a:r>
            <a:endParaRPr b="1" sz="3200"/>
          </a:p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Sería un </a:t>
            </a:r>
            <a:r>
              <a:rPr sz="3200"/>
              <a:t>buen momento </a:t>
            </a:r>
            <a:r>
              <a:t>para realizar alguna dinámica relacionada con la </a:t>
            </a:r>
            <a:r>
              <a:rPr b="1" sz="5400"/>
              <a:t>motivación</a:t>
            </a:r>
            <a:r>
              <a:t> del </a:t>
            </a:r>
            <a:r>
              <a:rPr b="1" sz="3600"/>
              <a:t>equipo, </a:t>
            </a:r>
            <a:r>
              <a:rPr sz="2000"/>
              <a:t>os recomendamos la dinámica </a:t>
            </a:r>
            <a:r>
              <a:rPr b="1" sz="4000"/>
              <a:t>“CANASTA REVUELTA”</a:t>
            </a:r>
            <a:r>
              <a:rPr sz="4000"/>
              <a:t> </a:t>
            </a:r>
            <a:r>
              <a:rPr sz="2000"/>
              <a:t>que está en la </a:t>
            </a:r>
            <a:r>
              <a:rPr b="1" sz="2800"/>
              <a:t>Caja de Herramientas</a:t>
            </a:r>
            <a:endParaRPr b="1" sz="2800"/>
          </a:p>
          <a:p>
            <a: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4.jpeg"/>
          <p:cNvPicPr>
            <a:picLocks noChangeAspect="1"/>
          </p:cNvPicPr>
          <p:nvPr/>
        </p:nvPicPr>
        <p:blipFill>
          <a:blip r:embed="rId2">
            <a:extLst/>
          </a:blip>
          <a:srcRect l="59353" t="38723" r="13999" b="35888"/>
          <a:stretch>
            <a:fillRect/>
          </a:stretch>
        </p:blipFill>
        <p:spPr>
          <a:xfrm>
            <a:off x="6689724" y="5237162"/>
            <a:ext cx="784227" cy="1058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4.jpeg"/>
          <p:cNvPicPr>
            <a:picLocks noChangeAspect="1"/>
          </p:cNvPicPr>
          <p:nvPr/>
        </p:nvPicPr>
        <p:blipFill>
          <a:blip r:embed="rId2">
            <a:extLst/>
          </a:blip>
          <a:srcRect l="13999" t="39472" r="62028" b="37030"/>
          <a:stretch>
            <a:fillRect/>
          </a:stretch>
        </p:blipFill>
        <p:spPr>
          <a:xfrm>
            <a:off x="4545012" y="4581525"/>
            <a:ext cx="695327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4.jpeg"/>
          <p:cNvPicPr>
            <a:picLocks noChangeAspect="1"/>
          </p:cNvPicPr>
          <p:nvPr/>
        </p:nvPicPr>
        <p:blipFill>
          <a:blip r:embed="rId2">
            <a:extLst/>
          </a:blip>
          <a:srcRect l="59341" t="4849" r="14013" b="71649"/>
          <a:stretch>
            <a:fillRect/>
          </a:stretch>
        </p:blipFill>
        <p:spPr>
          <a:xfrm>
            <a:off x="6092825" y="3862387"/>
            <a:ext cx="804863" cy="1006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4.jpeg"/>
          <p:cNvPicPr>
            <a:picLocks noChangeAspect="1"/>
          </p:cNvPicPr>
          <p:nvPr/>
        </p:nvPicPr>
        <p:blipFill>
          <a:blip r:embed="rId2">
            <a:extLst/>
          </a:blip>
          <a:srcRect l="14680" t="4060" r="65350" b="70555"/>
          <a:stretch>
            <a:fillRect/>
          </a:stretch>
        </p:blipFill>
        <p:spPr>
          <a:xfrm>
            <a:off x="4564062" y="2951161"/>
            <a:ext cx="604840" cy="112554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4592637" y="53076"/>
            <a:ext cx="4640263" cy="121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4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Cuéntanos tu proyecto</a:t>
            </a:r>
          </a:p>
        </p:txBody>
      </p:sp>
      <p:sp>
        <p:nvSpPr>
          <p:cNvPr id="62" name="Shape 62"/>
          <p:cNvSpPr/>
          <p:nvPr/>
        </p:nvSpPr>
        <p:spPr>
          <a:xfrm>
            <a:off x="4041775" y="1365250"/>
            <a:ext cx="5159377" cy="168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>
            <a:lvl1pPr algn="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qué idea de proyecto, cómo os habéis organizado, quién hace qué, qué habéis necesitado, qué actividades se han programado, con quién se ha contado y cómo se ha comunicado, y qué diagnóstico se hace del programa y proyecto      </a:t>
            </a:r>
          </a:p>
        </p:txBody>
      </p:sp>
      <p:sp>
        <p:nvSpPr>
          <p:cNvPr id="63" name="Shape 63"/>
          <p:cNvSpPr/>
          <p:nvPr/>
        </p:nvSpPr>
        <p:spPr>
          <a:xfrm>
            <a:off x="5095875" y="3203575"/>
            <a:ext cx="4681538" cy="550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Idea de proyecto</a:t>
            </a:r>
          </a:p>
        </p:txBody>
      </p:sp>
      <p:sp>
        <p:nvSpPr>
          <p:cNvPr id="64" name="Shape 64"/>
          <p:cNvSpPr/>
          <p:nvPr/>
        </p:nvSpPr>
        <p:spPr>
          <a:xfrm>
            <a:off x="6907211" y="4057650"/>
            <a:ext cx="2438402" cy="488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Organización</a:t>
            </a:r>
          </a:p>
        </p:txBody>
      </p:sp>
      <p:sp>
        <p:nvSpPr>
          <p:cNvPr id="65" name="Shape 65"/>
          <p:cNvSpPr/>
          <p:nvPr/>
        </p:nvSpPr>
        <p:spPr>
          <a:xfrm>
            <a:off x="5240337" y="4868862"/>
            <a:ext cx="4249738" cy="439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Planifica vuestras acciones</a:t>
            </a:r>
          </a:p>
        </p:txBody>
      </p:sp>
      <p:sp>
        <p:nvSpPr>
          <p:cNvPr id="66" name="Shape 66"/>
          <p:cNvSpPr/>
          <p:nvPr/>
        </p:nvSpPr>
        <p:spPr>
          <a:xfrm>
            <a:off x="7481886" y="5570537"/>
            <a:ext cx="2439990" cy="488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Comunica</a:t>
            </a:r>
          </a:p>
        </p:txBody>
      </p:sp>
      <p:sp>
        <p:nvSpPr>
          <p:cNvPr id="67" name="Shape 67"/>
          <p:cNvSpPr/>
          <p:nvPr/>
        </p:nvSpPr>
        <p:spPr>
          <a:xfrm>
            <a:off x="5745162" y="6207125"/>
            <a:ext cx="3168652" cy="439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Diagnóstico</a:t>
            </a:r>
          </a:p>
        </p:txBody>
      </p:sp>
      <p:pic>
        <p:nvPicPr>
          <p:cNvPr id="68" name="image5.jpeg"/>
          <p:cNvPicPr>
            <a:picLocks noChangeAspect="1"/>
          </p:cNvPicPr>
          <p:nvPr/>
        </p:nvPicPr>
        <p:blipFill>
          <a:blip r:embed="rId3">
            <a:extLst/>
          </a:blip>
          <a:srcRect l="8663" t="4745" r="63362" b="70814"/>
          <a:stretch>
            <a:fillRect/>
          </a:stretch>
        </p:blipFill>
        <p:spPr>
          <a:xfrm>
            <a:off x="4957762" y="5838825"/>
            <a:ext cx="787402" cy="974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5961062" y="1763711"/>
            <a:ext cx="2305052" cy="360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¿qué necesitamos ?</a:t>
            </a:r>
          </a:p>
        </p:txBody>
      </p:sp>
      <p:sp>
        <p:nvSpPr>
          <p:cNvPr id="71" name="Shape 71"/>
          <p:cNvSpPr/>
          <p:nvPr/>
        </p:nvSpPr>
        <p:spPr>
          <a:xfrm>
            <a:off x="488949" y="115887"/>
            <a:ext cx="8928101" cy="6626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72" y="0"/>
                </a:moveTo>
                <a:cubicBezTo>
                  <a:pt x="1196" y="0"/>
                  <a:pt x="0" y="1612"/>
                  <a:pt x="0" y="3600"/>
                </a:cubicBezTo>
                <a:lnTo>
                  <a:pt x="0" y="18000"/>
                </a:lnTo>
                <a:cubicBezTo>
                  <a:pt x="0" y="19988"/>
                  <a:pt x="1196" y="21600"/>
                  <a:pt x="2672" y="21600"/>
                </a:cubicBezTo>
                <a:lnTo>
                  <a:pt x="18928" y="21600"/>
                </a:lnTo>
                <a:cubicBezTo>
                  <a:pt x="20404" y="21600"/>
                  <a:pt x="21600" y="19988"/>
                  <a:pt x="21600" y="18000"/>
                </a:cubicBezTo>
                <a:lnTo>
                  <a:pt x="21600" y="3600"/>
                </a:lnTo>
                <a:cubicBezTo>
                  <a:pt x="21600" y="1612"/>
                  <a:pt x="20404" y="0"/>
                  <a:pt x="18928" y="0"/>
                </a:cubicBezTo>
                <a:lnTo>
                  <a:pt x="2672" y="0"/>
                </a:lnTo>
                <a:close/>
              </a:path>
            </a:pathLst>
          </a:custGeom>
          <a:solidFill>
            <a:schemeClr val="accent6"/>
          </a:solidFill>
          <a:ln w="25560" cap="sq">
            <a:solidFill>
              <a:schemeClr val="accent6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2" name="Shape 72"/>
          <p:cNvSpPr/>
          <p:nvPr/>
        </p:nvSpPr>
        <p:spPr>
          <a:xfrm>
            <a:off x="488950" y="1179512"/>
            <a:ext cx="8928100" cy="4716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/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Aprovecha este espacio para </a:t>
            </a:r>
            <a:r>
              <a:rPr sz="3600"/>
              <a:t>contarnos el PROCESO </a:t>
            </a:r>
            <a:r>
              <a:t>de </a:t>
            </a:r>
            <a:r>
              <a:rPr b="0" sz="4000"/>
              <a:t>diseño y ejecución</a:t>
            </a:r>
            <a:endParaRPr sz="4000"/>
          </a:p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 vuestro proyecto; y el </a:t>
            </a:r>
            <a:r>
              <a:rPr sz="5400"/>
              <a:t>impacto</a:t>
            </a:r>
            <a:endParaRPr sz="5400"/>
          </a:p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que ha tenido en el </a:t>
            </a:r>
            <a:r>
              <a:rPr sz="6000"/>
              <a:t>ALUMNADO</a:t>
            </a:r>
            <a:r>
              <a:rPr b="0"/>
              <a:t> participante</a:t>
            </a:r>
            <a:r>
              <a:t>, </a:t>
            </a:r>
            <a:r>
              <a:rPr sz="4000"/>
              <a:t>centro</a:t>
            </a:r>
            <a:r>
              <a:t>,</a:t>
            </a:r>
          </a:p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 </a:t>
            </a:r>
            <a:r>
              <a:rPr sz="6000"/>
              <a:t>entorno</a:t>
            </a:r>
            <a:r>
              <a:t> </a:t>
            </a:r>
            <a:r>
              <a:rPr b="0" sz="3600"/>
              <a:t>más cercano</a:t>
            </a:r>
            <a:endParaRPr sz="3600"/>
          </a:p>
          <a:p>
            <a:pPr algn="ctr"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b="1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redeterminado">
  <a:themeElements>
    <a:clrScheme name="Predeterminad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redeterminado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Predeterminad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redeterminado">
  <a:themeElements>
    <a:clrScheme name="Predeterminad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Predeterminado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Predeterminad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