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6" r:id="rId2"/>
    <p:sldId id="274" r:id="rId3"/>
    <p:sldId id="276" r:id="rId4"/>
    <p:sldId id="283" r:id="rId5"/>
    <p:sldId id="284" r:id="rId6"/>
    <p:sldId id="328" r:id="rId7"/>
    <p:sldId id="289" r:id="rId8"/>
    <p:sldId id="337" r:id="rId9"/>
    <p:sldId id="334" r:id="rId10"/>
    <p:sldId id="335" r:id="rId11"/>
    <p:sldId id="336" r:id="rId12"/>
    <p:sldId id="288" r:id="rId13"/>
    <p:sldId id="329" r:id="rId14"/>
    <p:sldId id="330" r:id="rId15"/>
    <p:sldId id="331" r:id="rId16"/>
    <p:sldId id="332" r:id="rId17"/>
    <p:sldId id="333" r:id="rId18"/>
    <p:sldId id="338" r:id="rId19"/>
    <p:sldId id="275" r:id="rId20"/>
  </p:sldIdLst>
  <p:sldSz cx="9144000" cy="6858000" type="screen4x3"/>
  <p:notesSz cx="7099300" cy="10234613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ACE"/>
    <a:srgbClr val="A05DA1"/>
    <a:srgbClr val="990099"/>
    <a:srgbClr val="CA44AA"/>
    <a:srgbClr val="FFFFFF"/>
    <a:srgbClr val="30A5CD"/>
    <a:srgbClr val="3CACD1"/>
    <a:srgbClr val="9AD6E8"/>
    <a:srgbClr val="C1E5EE"/>
    <a:srgbClr val="9ED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3" autoAdjust="0"/>
    <p:restoredTop sz="94660"/>
  </p:normalViewPr>
  <p:slideViewPr>
    <p:cSldViewPr snapToObjects="1">
      <p:cViewPr varScale="1">
        <p:scale>
          <a:sx n="86" d="100"/>
          <a:sy n="86" d="100"/>
        </p:scale>
        <p:origin x="822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6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AB7E1-9555-4610-9D12-3019CA7D9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9743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59FB6-3FA3-43CA-8B9C-63AB190A0E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90035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9FB6-3FA3-43CA-8B9C-63AB190A0ED9}" type="slidenum">
              <a:rPr lang="es-ES" smtClean="0"/>
              <a:t>1</a:t>
            </a:fld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765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8F001-F37A-F948-9699-943AA9FBA13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4"/>
            <a:ext cx="9181859" cy="612068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 rot="19761504">
            <a:off x="2177150" y="1043106"/>
            <a:ext cx="8066395" cy="3495372"/>
          </a:xfrm>
          <a:prstGeom prst="rect">
            <a:avLst/>
          </a:prstGeom>
          <a:solidFill>
            <a:srgbClr val="3CACD1">
              <a:alpha val="5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0" y="5229200"/>
            <a:ext cx="9181859" cy="16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A69D97-0F85-4471-8684-3B06808C5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35" y="5373216"/>
            <a:ext cx="1175753" cy="13469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47864" y="-27384"/>
            <a:ext cx="2448271" cy="2814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65984"/>
            <a:ext cx="1944624" cy="11033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71" y="5718042"/>
            <a:ext cx="2240565" cy="858137"/>
          </a:xfrm>
          <a:prstGeom prst="rect">
            <a:avLst/>
          </a:prstGeom>
        </p:spPr>
      </p:pic>
      <p:pic>
        <p:nvPicPr>
          <p:cNvPr id="8" name="Imagen 7" descr="IJ_CultEmp_logo_EE.jpg"/>
          <p:cNvPicPr>
            <a:picLocks noChangeAspect="1"/>
          </p:cNvPicPr>
          <p:nvPr/>
        </p:nvPicPr>
        <p:blipFill>
          <a:blip r:embed="rId7"/>
          <a:srcRect l="20000" t="9925" r="22500" b="8746"/>
          <a:stretch>
            <a:fillRect/>
          </a:stretch>
        </p:blipFill>
        <p:spPr>
          <a:xfrm>
            <a:off x="3607417" y="548680"/>
            <a:ext cx="2044824" cy="2044824"/>
          </a:xfrm>
          <a:prstGeom prst="rect">
            <a:avLst/>
          </a:prstGeom>
        </p:spPr>
      </p:pic>
      <p:pic>
        <p:nvPicPr>
          <p:cNvPr id="9" name="Imagen 8" descr="Captura de pantalla 2015-11-04 a las 10.58.2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-27384"/>
            <a:ext cx="1149350" cy="36865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338534" y="3418480"/>
            <a:ext cx="424847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2800" b="1" dirty="0">
                <a:latin typeface="Cambria" panose="02040503050406030204" pitchFamily="18" charset="0"/>
              </a:rPr>
              <a:t>PRESENTACIÓN SESIÓN </a:t>
            </a:r>
            <a:r>
              <a:rPr lang="es-ES" sz="2800" b="1" dirty="0" smtClean="0">
                <a:latin typeface="Cambria" panose="02040503050406030204" pitchFamily="18" charset="0"/>
              </a:rPr>
              <a:t>1</a:t>
            </a:r>
            <a:endParaRPr lang="es-ES" sz="2800" b="1" dirty="0">
              <a:latin typeface="Cambria" panose="02040503050406030204" pitchFamily="18" charset="0"/>
            </a:endParaRPr>
          </a:p>
          <a:p>
            <a:r>
              <a:rPr lang="es-ES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Modelo Canvas</a:t>
            </a:r>
            <a:endParaRPr lang="es-ES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A05DA1"/>
                </a:solidFill>
                <a:latin typeface="+mj-lt"/>
                <a:cs typeface="Arial"/>
              </a:rPr>
              <a:t>DINÁMICA PRÁCTICA 3: </a:t>
            </a:r>
            <a:r>
              <a:rPr lang="es-ES_tradnl" b="1" dirty="0" smtClean="0">
                <a:solidFill>
                  <a:srgbClr val="A05DA1"/>
                </a:solidFill>
                <a:latin typeface="+mj-lt"/>
                <a:cs typeface="Arial"/>
              </a:rPr>
              <a:t>EL SUEÑO DE UNA PERSONA EMPRENDEDORA</a:t>
            </a:r>
            <a:endParaRPr lang="es-ES_tradnl" b="1" dirty="0">
              <a:solidFill>
                <a:srgbClr val="A05DA1"/>
              </a:solidFill>
              <a:latin typeface="+mj-lt"/>
              <a:cs typeface="Arial"/>
            </a:endParaRPr>
          </a:p>
          <a:p>
            <a:endParaRPr lang="es-ES_tradnl" sz="1400" dirty="0">
              <a:latin typeface="+mj-lt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38481"/>
            <a:ext cx="4449393" cy="369332"/>
          </a:xfrm>
          <a:prstGeom prst="rect">
            <a:avLst/>
          </a:prstGeom>
          <a:solidFill>
            <a:srgbClr val="A05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Conector 18"/>
          <p:cNvSpPr/>
          <p:nvPr/>
        </p:nvSpPr>
        <p:spPr>
          <a:xfrm>
            <a:off x="2234799" y="4823964"/>
            <a:ext cx="188338" cy="191908"/>
          </a:xfrm>
          <a:prstGeom prst="flowChartConnector">
            <a:avLst/>
          </a:prstGeom>
          <a:solidFill>
            <a:srgbClr val="A05DA1"/>
          </a:solidFill>
          <a:ln>
            <a:solidFill>
              <a:srgbClr val="A05DA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onector 22"/>
          <p:cNvSpPr/>
          <p:nvPr/>
        </p:nvSpPr>
        <p:spPr>
          <a:xfrm>
            <a:off x="5118692" y="4570460"/>
            <a:ext cx="188338" cy="191908"/>
          </a:xfrm>
          <a:prstGeom prst="flowChartConnector">
            <a:avLst/>
          </a:prstGeom>
          <a:solidFill>
            <a:srgbClr val="A05DA1"/>
          </a:solidFill>
          <a:ln>
            <a:solidFill>
              <a:srgbClr val="A05DA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onector 24"/>
          <p:cNvSpPr/>
          <p:nvPr/>
        </p:nvSpPr>
        <p:spPr>
          <a:xfrm>
            <a:off x="6012127" y="4554795"/>
            <a:ext cx="442247" cy="402881"/>
          </a:xfrm>
          <a:prstGeom prst="flowChartConnector">
            <a:avLst/>
          </a:prstGeom>
          <a:solidFill>
            <a:srgbClr val="30CACE"/>
          </a:solidFill>
          <a:ln>
            <a:solidFill>
              <a:srgbClr val="30CAC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15" y="2018412"/>
            <a:ext cx="2097206" cy="1896020"/>
          </a:xfrm>
          <a:prstGeom prst="rect">
            <a:avLst/>
          </a:prstGeom>
        </p:spPr>
      </p:pic>
      <p:sp>
        <p:nvSpPr>
          <p:cNvPr id="24" name="Conector 23"/>
          <p:cNvSpPr/>
          <p:nvPr/>
        </p:nvSpPr>
        <p:spPr>
          <a:xfrm>
            <a:off x="6605808" y="3772154"/>
            <a:ext cx="575998" cy="562520"/>
          </a:xfrm>
          <a:prstGeom prst="flowChartConnector">
            <a:avLst/>
          </a:prstGeom>
          <a:solidFill>
            <a:srgbClr val="30CACE"/>
          </a:solidFill>
          <a:ln>
            <a:solidFill>
              <a:srgbClr val="30CAC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745" y="3154102"/>
            <a:ext cx="1743607" cy="130465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27" y="3194618"/>
            <a:ext cx="1743607" cy="1304657"/>
          </a:xfrm>
          <a:prstGeom prst="rect">
            <a:avLst/>
          </a:prstGeom>
        </p:spPr>
      </p:pic>
      <p:sp>
        <p:nvSpPr>
          <p:cNvPr id="3" name="Conector 2"/>
          <p:cNvSpPr/>
          <p:nvPr/>
        </p:nvSpPr>
        <p:spPr>
          <a:xfrm>
            <a:off x="1935433" y="4377907"/>
            <a:ext cx="372728" cy="378329"/>
          </a:xfrm>
          <a:prstGeom prst="flowChartConnector">
            <a:avLst/>
          </a:prstGeom>
          <a:solidFill>
            <a:srgbClr val="A05DA1"/>
          </a:solidFill>
          <a:ln>
            <a:solidFill>
              <a:srgbClr val="A05DA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onector 21"/>
          <p:cNvSpPr/>
          <p:nvPr/>
        </p:nvSpPr>
        <p:spPr>
          <a:xfrm>
            <a:off x="4630988" y="4216004"/>
            <a:ext cx="372728" cy="378329"/>
          </a:xfrm>
          <a:prstGeom prst="flowChartConnector">
            <a:avLst/>
          </a:prstGeom>
          <a:solidFill>
            <a:srgbClr val="A05DA1"/>
          </a:solidFill>
          <a:ln>
            <a:solidFill>
              <a:srgbClr val="A05DA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3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A05DA1"/>
                </a:solidFill>
                <a:latin typeface="+mj-lt"/>
                <a:cs typeface="Arial"/>
              </a:rPr>
              <a:t>DINÁMICA PRÁCTICA 4: </a:t>
            </a:r>
            <a:r>
              <a:rPr lang="es-ES_tradnl" b="1" dirty="0" smtClean="0">
                <a:solidFill>
                  <a:srgbClr val="A05DA1"/>
                </a:solidFill>
                <a:latin typeface="+mj-lt"/>
                <a:cs typeface="Arial"/>
              </a:rPr>
              <a:t>LA IDEA DE NEGOCIO</a:t>
            </a:r>
            <a:endParaRPr lang="es-ES_tradnl" b="1" dirty="0">
              <a:solidFill>
                <a:srgbClr val="A05DA1"/>
              </a:solidFill>
              <a:latin typeface="+mj-lt"/>
              <a:cs typeface="Arial"/>
            </a:endParaRPr>
          </a:p>
          <a:p>
            <a:endParaRPr lang="es-ES_tradnl" sz="1400" dirty="0">
              <a:latin typeface="+mj-lt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38481"/>
            <a:ext cx="4449393" cy="369332"/>
          </a:xfrm>
          <a:prstGeom prst="rect">
            <a:avLst/>
          </a:prstGeom>
          <a:solidFill>
            <a:srgbClr val="A05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31" y="2513806"/>
            <a:ext cx="8423631" cy="20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30A5CD"/>
                </a:solidFill>
                <a:latin typeface="+mj-lt"/>
                <a:cs typeface="Arial"/>
              </a:rPr>
              <a:t>2</a:t>
            </a:r>
            <a:r>
              <a:rPr lang="es-ES_tradnl" dirty="0" smtClean="0">
                <a:solidFill>
                  <a:srgbClr val="30A5CD"/>
                </a:solidFill>
                <a:latin typeface="+mj-lt"/>
                <a:cs typeface="Arial"/>
              </a:rPr>
              <a:t>. BUSINESS </a:t>
            </a:r>
            <a:r>
              <a:rPr lang="es-ES_tradnl" b="1" dirty="0" smtClean="0">
                <a:solidFill>
                  <a:srgbClr val="30A5CD"/>
                </a:solidFill>
                <a:latin typeface="+mj-lt"/>
                <a:cs typeface="Arial"/>
              </a:rPr>
              <a:t>MODEL CANVAS</a:t>
            </a:r>
            <a:endParaRPr lang="es-ES_tradnl" b="1" dirty="0">
              <a:solidFill>
                <a:srgbClr val="30A5CD"/>
              </a:solidFill>
              <a:latin typeface="+mj-lt"/>
              <a:cs typeface="Arial"/>
            </a:endParaRPr>
          </a:p>
          <a:p>
            <a:endParaRPr lang="es-ES_tradnl" sz="1400" dirty="0">
              <a:latin typeface="Cambria" panose="02040503050406030204" pitchFamily="18" charset="0"/>
              <a:cs typeface="Arial"/>
            </a:endParaRPr>
          </a:p>
          <a:p>
            <a:endParaRPr lang="es-ES_tradnl" dirty="0"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07759" y="2492896"/>
            <a:ext cx="782468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440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10202"/>
                </a:solidFill>
                <a:latin typeface="+mj-lt"/>
              </a:rPr>
              <a:t>Un </a:t>
            </a:r>
            <a:r>
              <a:rPr lang="es-ES" b="1" dirty="0" smtClean="0">
                <a:solidFill>
                  <a:srgbClr val="010202"/>
                </a:solidFill>
                <a:latin typeface="+mj-lt"/>
              </a:rPr>
              <a:t>Modelo de Negocio </a:t>
            </a:r>
            <a:r>
              <a:rPr lang="es-ES" dirty="0" smtClean="0">
                <a:solidFill>
                  <a:srgbClr val="010202"/>
                </a:solidFill>
                <a:latin typeface="+mj-lt"/>
              </a:rPr>
              <a:t>ayuda a describir cómo una organización crea valor y lo vende.</a:t>
            </a:r>
          </a:p>
          <a:p>
            <a:pPr marR="4400" algn="just"/>
            <a:endParaRPr lang="es-ES" dirty="0" smtClean="0">
              <a:solidFill>
                <a:srgbClr val="010202"/>
              </a:solidFill>
              <a:latin typeface="+mj-lt"/>
            </a:endParaRPr>
          </a:p>
          <a:p>
            <a:pPr marL="285750" marR="440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10202"/>
                </a:solidFill>
                <a:latin typeface="+mj-lt"/>
              </a:rPr>
              <a:t>Un </a:t>
            </a:r>
            <a:r>
              <a:rPr lang="es-ES" b="1" dirty="0" smtClean="0">
                <a:solidFill>
                  <a:srgbClr val="010202"/>
                </a:solidFill>
                <a:latin typeface="+mj-lt"/>
              </a:rPr>
              <a:t>Plan de Negocios </a:t>
            </a:r>
            <a:r>
              <a:rPr lang="es-ES" dirty="0" smtClean="0">
                <a:solidFill>
                  <a:srgbClr val="010202"/>
                </a:solidFill>
                <a:latin typeface="+mj-lt"/>
              </a:rPr>
              <a:t>es un documento posterior. </a:t>
            </a:r>
          </a:p>
          <a:p>
            <a:pPr marR="4400" algn="just"/>
            <a:endParaRPr lang="es-ES" dirty="0" smtClean="0">
              <a:solidFill>
                <a:srgbClr val="010202"/>
              </a:solidFill>
              <a:latin typeface="+mj-lt"/>
            </a:endParaRPr>
          </a:p>
          <a:p>
            <a:pPr marL="285750" marR="4400" indent="-285750" algn="just">
              <a:buFont typeface="Wingdings" panose="05000000000000000000" pitchFamily="2" charset="2"/>
              <a:buChar char="ü"/>
            </a:pPr>
            <a:r>
              <a:rPr lang="es-ES" b="1" dirty="0" err="1" smtClean="0">
                <a:solidFill>
                  <a:srgbClr val="010202"/>
                </a:solidFill>
                <a:latin typeface="+mj-lt"/>
              </a:rPr>
              <a:t>Design</a:t>
            </a:r>
            <a:r>
              <a:rPr lang="es-ES" b="1" dirty="0" smtClean="0">
                <a:solidFill>
                  <a:srgbClr val="010202"/>
                </a:solidFill>
                <a:latin typeface="+mj-lt"/>
              </a:rPr>
              <a:t> </a:t>
            </a:r>
            <a:r>
              <a:rPr lang="es-ES" b="1" dirty="0" err="1" smtClean="0">
                <a:solidFill>
                  <a:srgbClr val="010202"/>
                </a:solidFill>
                <a:latin typeface="+mj-lt"/>
              </a:rPr>
              <a:t>Thinking</a:t>
            </a:r>
            <a:r>
              <a:rPr lang="es-ES" dirty="0" smtClean="0">
                <a:solidFill>
                  <a:srgbClr val="010202"/>
                </a:solidFill>
                <a:latin typeface="+mj-lt"/>
              </a:rPr>
              <a:t>: una nueva forma de hacer las cosas desde la deducción. </a:t>
            </a:r>
          </a:p>
          <a:p>
            <a:pPr marL="285750" marR="4400" indent="-285750" algn="just">
              <a:buFont typeface="Wingdings" panose="05000000000000000000" pitchFamily="2" charset="2"/>
              <a:buChar char="ü"/>
            </a:pPr>
            <a:endParaRPr lang="es-ES" sz="2200" dirty="0">
              <a:solidFill>
                <a:srgbClr val="01020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54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608885" cy="66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9255" y="1187210"/>
            <a:ext cx="13897544" cy="52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A05DA1"/>
                </a:solidFill>
                <a:latin typeface="+mj-lt"/>
                <a:cs typeface="Arial"/>
              </a:rPr>
              <a:t>DINÁMICA PRÁCTICA 5: </a:t>
            </a:r>
            <a:r>
              <a:rPr lang="es-ES_tradnl" b="1" dirty="0" smtClean="0">
                <a:solidFill>
                  <a:srgbClr val="A05DA1"/>
                </a:solidFill>
                <a:latin typeface="+mj-lt"/>
                <a:cs typeface="Arial"/>
              </a:rPr>
              <a:t>DIBUJANDO EL LIENZO</a:t>
            </a:r>
            <a:endParaRPr lang="es-ES_tradnl" b="1" dirty="0">
              <a:solidFill>
                <a:srgbClr val="A05DA1"/>
              </a:solidFill>
              <a:latin typeface="+mj-lt"/>
              <a:cs typeface="Arial"/>
            </a:endParaRPr>
          </a:p>
          <a:p>
            <a:endParaRPr lang="es-ES_tradnl" sz="1400" dirty="0">
              <a:latin typeface="+mj-lt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38481"/>
            <a:ext cx="4449393" cy="369332"/>
          </a:xfrm>
          <a:prstGeom prst="rect">
            <a:avLst/>
          </a:prstGeom>
          <a:solidFill>
            <a:srgbClr val="A05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916832"/>
            <a:ext cx="6588224" cy="46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A05DA1"/>
                </a:solidFill>
                <a:latin typeface="+mj-lt"/>
                <a:cs typeface="Arial"/>
              </a:rPr>
              <a:t>DINÁMICA PRÁCTICA 5: </a:t>
            </a:r>
            <a:r>
              <a:rPr lang="es-ES_tradnl" b="1" dirty="0" smtClean="0">
                <a:solidFill>
                  <a:srgbClr val="A05DA1"/>
                </a:solidFill>
                <a:latin typeface="+mj-lt"/>
                <a:cs typeface="Arial"/>
              </a:rPr>
              <a:t>DIBUJANDO EL LIENZO</a:t>
            </a:r>
            <a:endParaRPr lang="es-ES_tradnl" b="1" dirty="0">
              <a:solidFill>
                <a:srgbClr val="A05DA1"/>
              </a:solidFill>
              <a:latin typeface="+mj-lt"/>
              <a:cs typeface="Arial"/>
            </a:endParaRPr>
          </a:p>
          <a:p>
            <a:endParaRPr lang="es-ES_tradnl" sz="1400" dirty="0">
              <a:latin typeface="+mj-lt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38481"/>
            <a:ext cx="4449393" cy="369332"/>
          </a:xfrm>
          <a:prstGeom prst="rect">
            <a:avLst/>
          </a:prstGeom>
          <a:solidFill>
            <a:srgbClr val="A05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63" y="1842175"/>
            <a:ext cx="6804248" cy="481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A05DA1"/>
                </a:solidFill>
                <a:latin typeface="+mj-lt"/>
                <a:cs typeface="Arial"/>
              </a:rPr>
              <a:t>DINÁMICA PRÁCTICA 5: </a:t>
            </a:r>
            <a:r>
              <a:rPr lang="es-ES_tradnl" b="1" dirty="0" smtClean="0">
                <a:solidFill>
                  <a:srgbClr val="A05DA1"/>
                </a:solidFill>
                <a:latin typeface="+mj-lt"/>
                <a:cs typeface="Arial"/>
              </a:rPr>
              <a:t>DIBUJANDO EL LIENZO</a:t>
            </a:r>
            <a:endParaRPr lang="es-ES_tradnl" b="1" dirty="0">
              <a:solidFill>
                <a:srgbClr val="A05DA1"/>
              </a:solidFill>
              <a:latin typeface="+mj-lt"/>
              <a:cs typeface="Arial"/>
            </a:endParaRPr>
          </a:p>
          <a:p>
            <a:endParaRPr lang="es-ES_tradnl" sz="1400" dirty="0">
              <a:latin typeface="+mj-lt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38481"/>
            <a:ext cx="4449393" cy="369332"/>
          </a:xfrm>
          <a:prstGeom prst="rect">
            <a:avLst/>
          </a:prstGeom>
          <a:solidFill>
            <a:srgbClr val="A05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0" y="1916832"/>
            <a:ext cx="6732240" cy="476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052736"/>
            <a:ext cx="7920880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3958" y="1268760"/>
            <a:ext cx="535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+mj-lt"/>
                <a:cs typeface="Arial"/>
              </a:rPr>
              <a:t>RECAPITULANDO</a:t>
            </a:r>
            <a:endParaRPr lang="es-ES_tradnl" b="1" dirty="0">
              <a:latin typeface="+mj-lt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60648"/>
            <a:ext cx="4449393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</a:p>
        </p:txBody>
      </p:sp>
      <p:sp>
        <p:nvSpPr>
          <p:cNvPr id="5" name="CuadroTexto 4"/>
          <p:cNvSpPr txBox="1"/>
          <p:nvPr/>
        </p:nvSpPr>
        <p:spPr>
          <a:xfrm flipH="1">
            <a:off x="1342333" y="2123290"/>
            <a:ext cx="716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pregunta clave es “¿Soy yo viable para esta idea</a:t>
            </a:r>
            <a:r>
              <a:rPr lang="es-ES" dirty="0" smtClean="0"/>
              <a:t>?”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 flipH="1">
            <a:off x="1349229" y="2778478"/>
            <a:ext cx="716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Céntrate en las capacidades más útiles y  en buscar socios complementarios. 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 flipH="1">
            <a:off x="1392802" y="3627272"/>
            <a:ext cx="716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 mejor de hacer un plan de negocios es que el papel no sufre. </a:t>
            </a:r>
            <a:endParaRPr lang="es-ES" dirty="0" smtClean="0"/>
          </a:p>
          <a:p>
            <a:r>
              <a:rPr lang="es-ES" dirty="0" smtClean="0"/>
              <a:t>Podemos </a:t>
            </a:r>
            <a:r>
              <a:rPr lang="es-ES" dirty="0" smtClean="0"/>
              <a:t>#</a:t>
            </a:r>
            <a:r>
              <a:rPr lang="es-ES" dirty="0" err="1" smtClean="0"/>
              <a:t>EquivocarnosIgualA_Aprender</a:t>
            </a:r>
            <a:r>
              <a:rPr lang="es-ES" dirty="0" smtClean="0"/>
              <a:t> cuantas veces queramos. 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76" y="2123290"/>
            <a:ext cx="342105" cy="3272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76" y="2797803"/>
            <a:ext cx="342105" cy="33461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01" y="3704197"/>
            <a:ext cx="336480" cy="3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4"/>
            <a:ext cx="9181859" cy="61206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5229200"/>
            <a:ext cx="9181859" cy="16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A69D97-0F85-4471-8684-3B06808C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5" y="5373216"/>
            <a:ext cx="1175753" cy="13469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47864" y="-27384"/>
            <a:ext cx="2448271" cy="2814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65984"/>
            <a:ext cx="1944624" cy="11033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71" y="5718042"/>
            <a:ext cx="2240565" cy="858137"/>
          </a:xfrm>
          <a:prstGeom prst="rect">
            <a:avLst/>
          </a:prstGeom>
        </p:spPr>
      </p:pic>
      <p:pic>
        <p:nvPicPr>
          <p:cNvPr id="8" name="Imagen 7" descr="IJ_CultEmp_logo_EE.jpg"/>
          <p:cNvPicPr>
            <a:picLocks noChangeAspect="1"/>
          </p:cNvPicPr>
          <p:nvPr/>
        </p:nvPicPr>
        <p:blipFill>
          <a:blip r:embed="rId6"/>
          <a:srcRect l="20000" t="9925" r="22500" b="8746"/>
          <a:stretch>
            <a:fillRect/>
          </a:stretch>
        </p:blipFill>
        <p:spPr>
          <a:xfrm>
            <a:off x="3607417" y="548680"/>
            <a:ext cx="2044824" cy="2044824"/>
          </a:xfrm>
          <a:prstGeom prst="rect">
            <a:avLst/>
          </a:prstGeom>
        </p:spPr>
      </p:pic>
      <p:pic>
        <p:nvPicPr>
          <p:cNvPr id="9" name="Imagen 8" descr="Captura de pantalla 2015-11-04 a las 10.58.2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-27384"/>
            <a:ext cx="1149350" cy="3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935" y="260648"/>
            <a:ext cx="2232248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ÍNDICE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49" y="980728"/>
            <a:ext cx="7531367" cy="5352987"/>
          </a:xfrm>
          <a:prstGeom prst="rect">
            <a:avLst/>
          </a:prstGeom>
        </p:spPr>
      </p:pic>
      <p:pic>
        <p:nvPicPr>
          <p:cNvPr id="15" name="Imagen 14" descr="IJ_CultEmp_logo_EE.jpg"/>
          <p:cNvPicPr>
            <a:picLocks noChangeAspect="1"/>
          </p:cNvPicPr>
          <p:nvPr/>
        </p:nvPicPr>
        <p:blipFill>
          <a:blip r:embed="rId3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9" y="910548"/>
            <a:ext cx="8387535" cy="5614796"/>
          </a:xfrm>
          <a:prstGeom prst="rect">
            <a:avLst/>
          </a:prstGeom>
        </p:spPr>
      </p:pic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3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6806" y="1700808"/>
            <a:ext cx="5223306" cy="38884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99776" y="1916832"/>
            <a:ext cx="4964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3CACD1"/>
                </a:solidFill>
                <a:latin typeface="+mj-lt"/>
                <a:cs typeface="Arial"/>
              </a:rPr>
              <a:t>Objetivos de la sesión</a:t>
            </a:r>
          </a:p>
          <a:p>
            <a:endParaRPr lang="es-ES_tradnl" sz="1400" dirty="0">
              <a:latin typeface="+mj-lt"/>
              <a:cs typeface="Arial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Que aprendáis </a:t>
            </a:r>
            <a:r>
              <a:rPr lang="es-ES_tradnl" b="1" dirty="0">
                <a:latin typeface="+mj-lt"/>
                <a:cs typeface="Arial"/>
              </a:rPr>
              <a:t>qué es </a:t>
            </a:r>
            <a:r>
              <a:rPr lang="es-ES_tradnl" dirty="0">
                <a:latin typeface="+mj-lt"/>
                <a:cs typeface="Arial"/>
              </a:rPr>
              <a:t>la idea de negocio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Diferencias entre idea de negocio y modelo de negocio OJO VER.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Qué </a:t>
            </a:r>
            <a:r>
              <a:rPr lang="es-ES_tradnl" b="1" dirty="0">
                <a:latin typeface="+mj-lt"/>
                <a:cs typeface="Arial"/>
              </a:rPr>
              <a:t>habilidades</a:t>
            </a:r>
            <a:r>
              <a:rPr lang="es-ES_tradnl" dirty="0">
                <a:latin typeface="+mj-lt"/>
                <a:cs typeface="Arial"/>
              </a:rPr>
              <a:t> debéis tener para emprender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Ver algunas técnicas para desarrollar la </a:t>
            </a:r>
            <a:r>
              <a:rPr lang="es-ES_tradnl" b="1" dirty="0">
                <a:latin typeface="+mj-lt"/>
                <a:cs typeface="Arial"/>
              </a:rPr>
              <a:t>creatividad</a:t>
            </a:r>
            <a:r>
              <a:rPr lang="es-ES_tradnl" dirty="0">
                <a:latin typeface="+mj-lt"/>
                <a:cs typeface="Arial"/>
              </a:rPr>
              <a:t> (mediante las actividades)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Lograr que penséis (</a:t>
            </a:r>
            <a:r>
              <a:rPr lang="es-ES_tradnl" b="1" dirty="0">
                <a:latin typeface="+mj-lt"/>
                <a:cs typeface="Arial"/>
              </a:rPr>
              <a:t>aprender a ser críticos</a:t>
            </a:r>
            <a:r>
              <a:rPr lang="es-ES_tradnl" dirty="0">
                <a:latin typeface="+mj-lt"/>
                <a:cs typeface="Arial"/>
              </a:rPr>
              <a:t>). Esto es una constante en todo el curso</a:t>
            </a:r>
            <a:r>
              <a:rPr lang="es-ES_tradnl" dirty="0" smtClean="0">
                <a:latin typeface="+mj-lt"/>
                <a:cs typeface="Arial"/>
              </a:rPr>
              <a:t>.</a:t>
            </a:r>
            <a:endParaRPr lang="es-ES_trad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3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30A5CD"/>
                </a:solidFill>
                <a:latin typeface="+mj-lt"/>
                <a:cs typeface="Arial"/>
              </a:rPr>
              <a:t>1. LA IDEA </a:t>
            </a:r>
            <a:r>
              <a:rPr lang="es-ES_tradnl" sz="2400" b="1" dirty="0" smtClean="0">
                <a:solidFill>
                  <a:srgbClr val="30A5CD"/>
                </a:solidFill>
                <a:latin typeface="+mj-lt"/>
                <a:cs typeface="Arial"/>
              </a:rPr>
              <a:t>DE NEGOCIO</a:t>
            </a:r>
            <a:endParaRPr lang="es-ES_tradnl" sz="2400" b="1" dirty="0">
              <a:solidFill>
                <a:srgbClr val="30A5CD"/>
              </a:solidFill>
              <a:latin typeface="+mj-lt"/>
              <a:cs typeface="Arial"/>
            </a:endParaRPr>
          </a:p>
          <a:p>
            <a:endParaRPr lang="es-ES_tradnl" sz="1600" dirty="0">
              <a:latin typeface="+mj-lt"/>
              <a:cs typeface="Arial"/>
            </a:endParaRPr>
          </a:p>
          <a:p>
            <a:r>
              <a:rPr lang="es-ES_tradnl" dirty="0">
                <a:latin typeface="+mj-lt"/>
                <a:cs typeface="Arial"/>
              </a:rPr>
              <a:t>Todo negocio nace de una idea…</a:t>
            </a:r>
          </a:p>
          <a:p>
            <a:endParaRPr lang="es-ES_tradnl" dirty="0">
              <a:latin typeface="+mj-lt"/>
              <a:cs typeface="Arial"/>
            </a:endParaRPr>
          </a:p>
          <a:p>
            <a:r>
              <a:rPr lang="es-ES_tradnl" dirty="0">
                <a:latin typeface="+mj-lt"/>
                <a:cs typeface="Arial"/>
              </a:rPr>
              <a:t>La idea se concreta en un </a:t>
            </a:r>
            <a:r>
              <a:rPr lang="es-ES_tradnl" b="1" dirty="0">
                <a:latin typeface="+mj-lt"/>
                <a:cs typeface="Arial"/>
              </a:rPr>
              <a:t>producto </a:t>
            </a:r>
            <a:r>
              <a:rPr lang="es-ES_tradnl" dirty="0">
                <a:latin typeface="+mj-lt"/>
                <a:cs typeface="Arial"/>
              </a:rPr>
              <a:t>o </a:t>
            </a:r>
            <a:r>
              <a:rPr lang="es-ES_tradnl" b="1" dirty="0">
                <a:latin typeface="+mj-lt"/>
                <a:cs typeface="Arial"/>
              </a:rPr>
              <a:t>servicio </a:t>
            </a:r>
            <a:r>
              <a:rPr lang="es-ES_tradnl" dirty="0">
                <a:latin typeface="+mj-lt"/>
                <a:cs typeface="Arial"/>
              </a:rPr>
              <a:t>cuya comercialización provoca un </a:t>
            </a:r>
            <a:r>
              <a:rPr lang="es-ES_tradnl" b="1" dirty="0">
                <a:latin typeface="+mj-lt"/>
                <a:cs typeface="Arial"/>
              </a:rPr>
              <a:t>beneficio económico</a:t>
            </a:r>
            <a:r>
              <a:rPr lang="es-ES_tradnl" dirty="0">
                <a:latin typeface="+mj-lt"/>
                <a:cs typeface="Arial"/>
              </a:rPr>
              <a:t>.</a:t>
            </a:r>
          </a:p>
          <a:p>
            <a:endParaRPr lang="es-ES_tradnl" dirty="0">
              <a:latin typeface="Arial"/>
              <a:cs typeface="Aria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87934" y="3356992"/>
            <a:ext cx="7944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30A5CD"/>
                </a:solidFill>
                <a:latin typeface="+mj-lt"/>
                <a:cs typeface="Arial"/>
              </a:rPr>
              <a:t>Para que una idea tenga éxito</a:t>
            </a:r>
          </a:p>
          <a:p>
            <a:endParaRPr lang="es-ES_tradnl" dirty="0">
              <a:latin typeface="+mj-lt"/>
              <a:cs typeface="Arial"/>
            </a:endParaRPr>
          </a:p>
          <a:p>
            <a:r>
              <a:rPr lang="es-ES_tradnl" dirty="0">
                <a:latin typeface="+mj-lt"/>
                <a:cs typeface="Arial"/>
              </a:rPr>
              <a:t>No todas las ideas “funcionan”. Han de cumplir unos requisitos:</a:t>
            </a:r>
          </a:p>
          <a:p>
            <a:endParaRPr lang="es-ES_tradnl" dirty="0">
              <a:latin typeface="+mj-lt"/>
              <a:cs typeface="Arial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Cubrir una </a:t>
            </a:r>
            <a:r>
              <a:rPr lang="es-ES_tradnl" b="1" dirty="0">
                <a:latin typeface="+mj-lt"/>
                <a:cs typeface="Arial"/>
              </a:rPr>
              <a:t>necesidad </a:t>
            </a:r>
            <a:r>
              <a:rPr lang="es-ES_tradnl" dirty="0">
                <a:latin typeface="+mj-lt"/>
                <a:cs typeface="Arial"/>
              </a:rPr>
              <a:t>o </a:t>
            </a:r>
            <a:r>
              <a:rPr lang="es-ES_tradnl" b="1" dirty="0">
                <a:latin typeface="+mj-lt"/>
                <a:cs typeface="Arial"/>
              </a:rPr>
              <a:t>deseo </a:t>
            </a:r>
            <a:r>
              <a:rPr lang="es-ES_tradnl" dirty="0">
                <a:latin typeface="+mj-lt"/>
                <a:cs typeface="Arial"/>
              </a:rPr>
              <a:t>real.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Que haya un número de clientes potenciales suficientes.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Ha de poder generar beneficios económicos.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latin typeface="+mj-lt"/>
                <a:cs typeface="Arial"/>
              </a:rPr>
              <a:t>Tener algún tipo de valor diferencial frente a lo ya existente</a:t>
            </a:r>
            <a:r>
              <a:rPr lang="es-ES_tradnl" dirty="0" smtClean="0">
                <a:latin typeface="+mj-lt"/>
                <a:cs typeface="Arial"/>
              </a:rPr>
              <a:t>.</a:t>
            </a:r>
            <a:endParaRPr lang="es-ES_tradnl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4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55730" y="1628800"/>
            <a:ext cx="794450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3CACD1"/>
                </a:solidFill>
                <a:latin typeface="+mj-lt"/>
                <a:cs typeface="Arial"/>
              </a:rPr>
              <a:t>Pero no todas las ideas funcionan</a:t>
            </a:r>
          </a:p>
          <a:p>
            <a:endParaRPr lang="es-ES_tradnl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latin typeface="+mj-lt"/>
                <a:cs typeface="Arial"/>
              </a:rPr>
              <a:t>En el mundo de la inversión se dice “Vales menos que una idea de negocios…”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latin typeface="+mj-lt"/>
                <a:cs typeface="Arial"/>
              </a:rPr>
              <a:t>Esto quiere decir que si no se pone en marcha de forma exitosa, la idea nos sirve para nada.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latin typeface="+mj-lt"/>
                <a:cs typeface="Arial"/>
              </a:rPr>
              <a:t>Uno de los elementos que más se mira por parte de los inversores/financiadores es el emprendedor y su equipo.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_tradnl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latin typeface="+mj-lt"/>
                <a:cs typeface="Arial"/>
              </a:rPr>
              <a:t>El emprendedor y sus habilidades son vitales para lograr el éxito.</a:t>
            </a:r>
          </a:p>
          <a:p>
            <a:endParaRPr lang="es-ES_tradnl" sz="1400" dirty="0"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2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A05DA1"/>
                </a:solidFill>
                <a:latin typeface="+mj-lt"/>
                <a:cs typeface="Arial"/>
              </a:rPr>
              <a:t>DINÁMICA PRÁCTICA 1: </a:t>
            </a:r>
            <a:r>
              <a:rPr lang="es-ES_tradnl" b="1" dirty="0" smtClean="0">
                <a:solidFill>
                  <a:srgbClr val="A05DA1"/>
                </a:solidFill>
                <a:latin typeface="+mj-lt"/>
                <a:cs typeface="Arial"/>
              </a:rPr>
              <a:t>HABILIDADES DE UNA PERSONA EMPRENDEDORA</a:t>
            </a:r>
            <a:endParaRPr lang="es-ES_tradnl" b="1" dirty="0">
              <a:solidFill>
                <a:srgbClr val="A05DA1"/>
              </a:solidFill>
              <a:latin typeface="+mj-lt"/>
              <a:cs typeface="Arial"/>
            </a:endParaRPr>
          </a:p>
          <a:p>
            <a:endParaRPr lang="es-ES_tradnl" sz="1400" dirty="0">
              <a:latin typeface="+mj-lt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38481"/>
            <a:ext cx="4449393" cy="369332"/>
          </a:xfrm>
          <a:prstGeom prst="rect">
            <a:avLst/>
          </a:prstGeom>
          <a:solidFill>
            <a:srgbClr val="A05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99592" y="2405978"/>
            <a:ext cx="4572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es-ES" sz="2400" b="1" dirty="0" smtClean="0"/>
              <a:t>“¿Qué habilidades y/o capacidades creéis que debe tener una persona emprendedora?”</a:t>
            </a:r>
            <a:endParaRPr lang="es-ES" sz="2400" b="1" dirty="0"/>
          </a:p>
        </p:txBody>
      </p:sp>
      <p:sp>
        <p:nvSpPr>
          <p:cNvPr id="5" name="Rectángulo 4"/>
          <p:cNvSpPr/>
          <p:nvPr/>
        </p:nvSpPr>
        <p:spPr>
          <a:xfrm>
            <a:off x="3189059" y="4005064"/>
            <a:ext cx="532859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10202"/>
                </a:solidFill>
                <a:latin typeface="+mj-lt"/>
              </a:rPr>
              <a:t>“¿Qué habilidades y/o capacidades personales y profesionales podrían ayudarle a tener éxito?”</a:t>
            </a:r>
            <a:endParaRPr lang="es-E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18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11560" y="1772816"/>
            <a:ext cx="75608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Autoconfianza</a:t>
            </a:r>
            <a:r>
              <a:rPr lang="es-ES" dirty="0"/>
              <a:t>, aunque con capacidad de autocrítica y escucha activa de opiniones externas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Creatividad</a:t>
            </a:r>
            <a:r>
              <a:rPr lang="es-ES" dirty="0"/>
              <a:t>, espíritu investigador e innovador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 </a:t>
            </a:r>
            <a:r>
              <a:rPr lang="es-ES" dirty="0"/>
              <a:t>Capacidad de </a:t>
            </a:r>
            <a:r>
              <a:rPr lang="es-ES" b="1" dirty="0"/>
              <a:t>decisión</a:t>
            </a:r>
            <a:r>
              <a:rPr lang="es-ES" dirty="0"/>
              <a:t>, iniciativa, actitud activa… pero con autocontrol, consciencia del riesgo y capacidad para asumir las consecuencias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Autónomo/a</a:t>
            </a:r>
            <a:r>
              <a:rPr lang="es-ES" dirty="0" smtClean="0"/>
              <a:t> </a:t>
            </a:r>
            <a:r>
              <a:rPr lang="es-ES" dirty="0"/>
              <a:t>y, a la vez, cooperativo (con habilidades para el trabajo en equipo</a:t>
            </a:r>
            <a:r>
              <a:rPr lang="es-ES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Capacidad </a:t>
            </a:r>
            <a:r>
              <a:rPr lang="es-ES" b="1" dirty="0"/>
              <a:t>de trabajo</a:t>
            </a:r>
            <a:r>
              <a:rPr lang="es-ES" dirty="0"/>
              <a:t>, perseverancia, constancia y dedicación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Planificado/a</a:t>
            </a:r>
            <a:r>
              <a:rPr lang="es-ES" dirty="0" smtClean="0"/>
              <a:t> </a:t>
            </a:r>
            <a:r>
              <a:rPr lang="es-ES" dirty="0"/>
              <a:t>y organizado/a, aunque flexible a la negociación y capacidad para adaptarse al cambio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Afán </a:t>
            </a:r>
            <a:r>
              <a:rPr lang="es-ES" b="1" dirty="0"/>
              <a:t>de superación</a:t>
            </a:r>
            <a:r>
              <a:rPr lang="es-ES" dirty="0"/>
              <a:t>, espíritu positivo y enfoque hacia la formación continua.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87934" y="1124744"/>
            <a:ext cx="6117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3CACD1"/>
                </a:solidFill>
                <a:cs typeface="Arial"/>
              </a:rPr>
              <a:t>Algunas de esas habilidades y capacidades </a:t>
            </a:r>
            <a:r>
              <a:rPr lang="es-ES" sz="2400" b="1" dirty="0" smtClean="0">
                <a:solidFill>
                  <a:srgbClr val="3CACD1"/>
                </a:solidFill>
                <a:cs typeface="Arial"/>
              </a:rPr>
              <a:t>son</a:t>
            </a:r>
            <a:endParaRPr lang="es-ES" sz="2400" b="1" dirty="0">
              <a:solidFill>
                <a:srgbClr val="3CACD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8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934" y="260648"/>
            <a:ext cx="3840049" cy="369332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IDEA,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99592" y="1916832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Enfocado/a </a:t>
            </a:r>
            <a:r>
              <a:rPr lang="es-ES" b="1" dirty="0"/>
              <a:t>objetivos</a:t>
            </a:r>
            <a:r>
              <a:rPr lang="es-ES" dirty="0"/>
              <a:t>, responsable y comprometido/a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Habilidades </a:t>
            </a:r>
            <a:r>
              <a:rPr lang="es-ES" dirty="0"/>
              <a:t>de </a:t>
            </a:r>
            <a:r>
              <a:rPr lang="es-ES" b="1" dirty="0"/>
              <a:t>liderazgo y dirección </a:t>
            </a:r>
            <a:r>
              <a:rPr lang="es-ES" dirty="0"/>
              <a:t>de equipos, pero también capacidad para la delegación de tareas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/>
              <a:t>Empatía</a:t>
            </a:r>
            <a:r>
              <a:rPr lang="es-ES" dirty="0"/>
              <a:t>, sensibilidad hacia las necesidades de otros</a:t>
            </a:r>
            <a:r>
              <a:rPr lang="es-ES" dirty="0" smtClean="0"/>
              <a:t>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Capacidad </a:t>
            </a:r>
            <a:r>
              <a:rPr lang="es-ES" dirty="0"/>
              <a:t>para enfrentarse a </a:t>
            </a:r>
            <a:r>
              <a:rPr lang="es-ES" b="1" dirty="0"/>
              <a:t>problemas</a:t>
            </a:r>
            <a:r>
              <a:rPr lang="es-ES" dirty="0"/>
              <a:t>, tomar decisiones y aportar soluciones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Habilidades </a:t>
            </a:r>
            <a:r>
              <a:rPr lang="es-ES" dirty="0"/>
              <a:t>de </a:t>
            </a:r>
            <a:r>
              <a:rPr lang="es-ES" b="1" dirty="0"/>
              <a:t>comunicación y persuasión </a:t>
            </a:r>
            <a:r>
              <a:rPr lang="es-ES" dirty="0"/>
              <a:t>para exponer y defender las propias ideas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200" dirty="0"/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587934" y="1124744"/>
            <a:ext cx="6117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3CACD1"/>
                </a:solidFill>
                <a:cs typeface="Arial"/>
              </a:rPr>
              <a:t>Algunas de esas habilidades y capacidades </a:t>
            </a:r>
            <a:r>
              <a:rPr lang="es-ES" sz="2400" b="1" dirty="0" smtClean="0">
                <a:solidFill>
                  <a:srgbClr val="3CACD1"/>
                </a:solidFill>
                <a:cs typeface="Arial"/>
              </a:rPr>
              <a:t>son</a:t>
            </a:r>
            <a:endParaRPr lang="es-ES" sz="2400" b="1" dirty="0">
              <a:solidFill>
                <a:srgbClr val="3CACD1"/>
              </a:solidFill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339752" y="5559623"/>
            <a:ext cx="4896544" cy="461665"/>
          </a:xfrm>
          <a:prstGeom prst="rect">
            <a:avLst/>
          </a:prstGeom>
          <a:solidFill>
            <a:srgbClr val="3CAC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¿HABÍAN SALIDO?</a:t>
            </a:r>
            <a:endParaRPr lang="es-E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92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1560" y="1268760"/>
            <a:ext cx="79208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J_CultEmp_logo_EE.jpg"/>
          <p:cNvPicPr>
            <a:picLocks noChangeAspect="1"/>
          </p:cNvPicPr>
          <p:nvPr/>
        </p:nvPicPr>
        <p:blipFill>
          <a:blip r:embed="rId2"/>
          <a:srcRect l="19167" t="70038" r="22500" b="7567"/>
          <a:stretch>
            <a:fillRect/>
          </a:stretch>
        </p:blipFill>
        <p:spPr>
          <a:xfrm>
            <a:off x="6649888" y="219142"/>
            <a:ext cx="1666528" cy="4523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7934" y="1268760"/>
            <a:ext cx="794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A05DA1"/>
                </a:solidFill>
                <a:latin typeface="+mj-lt"/>
                <a:cs typeface="Arial"/>
              </a:rPr>
              <a:t>DINÁMICA PRÁCTICA 2: </a:t>
            </a:r>
            <a:r>
              <a:rPr lang="es-ES_tradnl" b="1" dirty="0" smtClean="0">
                <a:solidFill>
                  <a:srgbClr val="A05DA1"/>
                </a:solidFill>
                <a:latin typeface="+mj-lt"/>
                <a:cs typeface="Arial"/>
              </a:rPr>
              <a:t>EN BUSCA DE MIS HABILIDADES Y CAPACIDADES</a:t>
            </a:r>
            <a:endParaRPr lang="es-ES_tradnl" b="1" dirty="0">
              <a:solidFill>
                <a:srgbClr val="A05DA1"/>
              </a:solidFill>
              <a:latin typeface="+mj-lt"/>
              <a:cs typeface="Arial"/>
            </a:endParaRPr>
          </a:p>
          <a:p>
            <a:endParaRPr lang="es-ES_tradnl" sz="1400" dirty="0">
              <a:latin typeface="+mj-lt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7934" y="238481"/>
            <a:ext cx="4449393" cy="369332"/>
          </a:xfrm>
          <a:prstGeom prst="rect">
            <a:avLst/>
          </a:prstGeom>
          <a:solidFill>
            <a:srgbClr val="A05D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SESIÓN 1  </a:t>
            </a:r>
            <a:r>
              <a:rPr lang="es-E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 LA IDEA AL NEGOCIO</a:t>
            </a:r>
            <a:endParaRPr lang="es-E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88840"/>
            <a:ext cx="3991286" cy="43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701</Words>
  <Application>Microsoft Office PowerPoint</Application>
  <PresentationFormat>Presentación en pantalla (4:3)</PresentationFormat>
  <Paragraphs>94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GPEX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GPEX</dc:creator>
  <cp:lastModifiedBy>AGENTE360</cp:lastModifiedBy>
  <cp:revision>65</cp:revision>
  <cp:lastPrinted>2017-10-04T09:27:56Z</cp:lastPrinted>
  <dcterms:created xsi:type="dcterms:W3CDTF">2015-11-04T09:57:21Z</dcterms:created>
  <dcterms:modified xsi:type="dcterms:W3CDTF">2017-10-04T10:13:56Z</dcterms:modified>
</cp:coreProperties>
</file>